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3"/>
  </p:notesMasterIdLst>
  <p:handoutMasterIdLst>
    <p:handoutMasterId r:id="rId64"/>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8900" r:id="rId20"/>
    <p:sldId id="2134804679" r:id="rId21"/>
    <p:sldId id="262" r:id="rId22"/>
    <p:sldId id="2076137915" r:id="rId23"/>
    <p:sldId id="11934" r:id="rId24"/>
    <p:sldId id="2134804633" r:id="rId25"/>
    <p:sldId id="2582" r:id="rId26"/>
    <p:sldId id="2134804634" r:id="rId27"/>
    <p:sldId id="2076137765" r:id="rId28"/>
    <p:sldId id="3161" r:id="rId29"/>
    <p:sldId id="259" r:id="rId30"/>
    <p:sldId id="2076137918" r:id="rId31"/>
    <p:sldId id="2076137920" r:id="rId32"/>
    <p:sldId id="279" r:id="rId33"/>
    <p:sldId id="2076137333" r:id="rId34"/>
    <p:sldId id="2076138291" r:id="rId35"/>
    <p:sldId id="2076138292" r:id="rId36"/>
    <p:sldId id="2076138290" r:id="rId37"/>
    <p:sldId id="3206" r:id="rId38"/>
    <p:sldId id="683" r:id="rId39"/>
    <p:sldId id="3207" r:id="rId40"/>
    <p:sldId id="2098" r:id="rId41"/>
    <p:sldId id="2076137758" r:id="rId42"/>
    <p:sldId id="2076137922" r:id="rId43"/>
    <p:sldId id="2076137924" r:id="rId44"/>
    <p:sldId id="2076137925" r:id="rId45"/>
    <p:sldId id="2076137926" r:id="rId46"/>
    <p:sldId id="2076137928" r:id="rId47"/>
    <p:sldId id="2076137314" r:id="rId48"/>
    <p:sldId id="2076137329" r:id="rId49"/>
    <p:sldId id="10038" r:id="rId50"/>
    <p:sldId id="2076138286" r:id="rId51"/>
    <p:sldId id="2076138287" r:id="rId52"/>
    <p:sldId id="2076138288" r:id="rId53"/>
    <p:sldId id="8373" r:id="rId54"/>
    <p:sldId id="8416" r:id="rId55"/>
    <p:sldId id="2076137749" r:id="rId56"/>
    <p:sldId id="2076137754" r:id="rId57"/>
    <p:sldId id="2076137753" r:id="rId58"/>
    <p:sldId id="263" r:id="rId59"/>
    <p:sldId id="2076138293" r:id="rId60"/>
    <p:sldId id="2134804631" r:id="rId61"/>
    <p:sldId id="213480463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7" autoAdjust="0"/>
    <p:restoredTop sz="76803" autoAdjust="0"/>
  </p:normalViewPr>
  <p:slideViewPr>
    <p:cSldViewPr snapToGrid="0" showGuides="1">
      <p:cViewPr varScale="1">
        <p:scale>
          <a:sx n="97" d="100"/>
          <a:sy n="97" d="100"/>
        </p:scale>
        <p:origin x="1856" y="18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12/3/23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recommending the data platform be built following an Intelligent Data Platform architecture pattern. This architecture pattern delivers a solution that is flexible, scalable, and extensible to allow Brannon Steel to easily invest in modernizing their data platform while also providing a flexible platform to enable future innovation and growth, such as the incorporation of AI. Following industry best practice guidance, the architecture describes how and where data should be stored, governed, and secured.</a:t>
            </a:r>
          </a:p>
          <a:p>
            <a:endParaRPr lang="en-US" dirty="0"/>
          </a:p>
          <a:p>
            <a:r>
              <a:rPr lang="en-US" dirty="0"/>
              <a:t>The diagram we are viewing on this slide is a simplified overview of the pattern. </a:t>
            </a:r>
          </a:p>
          <a:p>
            <a:endParaRPr lang="en-US" dirty="0"/>
          </a:p>
          <a:p>
            <a:r>
              <a:rPr lang="en-US" dirty="0"/>
              <a:t>The top line describes how data is extracted from source systems, processed, and served up to various analytical and reporting tools. This is where many of the manual processes involved in data extraction and processing in the current process can be automated.</a:t>
            </a:r>
          </a:p>
          <a:p>
            <a:endParaRPr lang="en-US" dirty="0"/>
          </a:p>
          <a:p>
            <a:pPr marL="171450" indent="-171450">
              <a:buFont typeface="Arial" panose="020B0604020202020204" pitchFamily="34" charset="0"/>
              <a:buChar char="•"/>
            </a:pPr>
            <a:r>
              <a:rPr lang="en-US" b="1" dirty="0"/>
              <a:t>Ingest</a:t>
            </a:r>
            <a:r>
              <a:rPr lang="en-US" dirty="0"/>
              <a:t>: Data ingestion describes the processes involved in extracting data from source systems (e.g., </a:t>
            </a:r>
            <a:r>
              <a:rPr lang="en-US" dirty="0" err="1"/>
              <a:t>Dymanics</a:t>
            </a:r>
            <a:r>
              <a:rPr lang="en-US" dirty="0"/>
              <a:t> NAV/Business Central) and landing copies of those data in the landing zone container in the data lake. This is where automated pipelines will be used to extract raw data based on defined schedules driven by data freshness requirements and availability. </a:t>
            </a:r>
          </a:p>
          <a:p>
            <a:pPr marL="171450" indent="-171450">
              <a:buFont typeface="Arial" panose="020B0604020202020204" pitchFamily="34" charset="0"/>
              <a:buChar char="•"/>
            </a:pPr>
            <a:r>
              <a:rPr lang="en-US" b="1" dirty="0"/>
              <a:t>Prepare</a:t>
            </a:r>
            <a:r>
              <a:rPr lang="en-US" dirty="0"/>
              <a:t>: The preparation step of the process involves transforming raw data from its native format into the standard formats and folder structures required for downstream processing. </a:t>
            </a:r>
          </a:p>
          <a:p>
            <a:pPr marL="628650" lvl="1" indent="-171450">
              <a:buFont typeface="Arial" panose="020B0604020202020204" pitchFamily="34" charset="0"/>
              <a:buChar char="•"/>
            </a:pPr>
            <a:r>
              <a:rPr lang="en-US" dirty="0"/>
              <a:t>Should prepare data to be imported into Business Central/NAV</a:t>
            </a:r>
          </a:p>
          <a:p>
            <a:pPr marL="628650" lvl="1" indent="-171450">
              <a:buFont typeface="Arial" panose="020B0604020202020204" pitchFamily="34" charset="0"/>
              <a:buChar char="•"/>
            </a:pPr>
            <a:r>
              <a:rPr lang="en-US" dirty="0"/>
              <a:t>Automation into BC should be in scope. But not NAV.</a:t>
            </a:r>
          </a:p>
          <a:p>
            <a:pPr marL="628650" lvl="1" indent="-171450">
              <a:buFont typeface="Arial" panose="020B0604020202020204" pitchFamily="34" charset="0"/>
              <a:buChar char="•"/>
            </a:pPr>
            <a:r>
              <a:rPr lang="en-US" dirty="0"/>
              <a:t>EDI is only a couple customers.</a:t>
            </a:r>
          </a:p>
          <a:p>
            <a:pPr marL="171450" indent="-171450">
              <a:buFont typeface="Arial" panose="020B0604020202020204" pitchFamily="34" charset="0"/>
              <a:buChar char="•"/>
            </a:pPr>
            <a:r>
              <a:rPr lang="en-US" b="1" dirty="0"/>
              <a:t>Process</a:t>
            </a:r>
            <a:r>
              <a:rPr lang="en-US" dirty="0"/>
              <a:t>: Data processing includes tasks to standardize, deduplicate, cleanse, and transform data into the shape required for analytics. </a:t>
            </a:r>
          </a:p>
          <a:p>
            <a:pPr marL="171450" indent="-171450">
              <a:buFont typeface="Arial" panose="020B0604020202020204" pitchFamily="34" charset="0"/>
              <a:buChar char="•"/>
            </a:pPr>
            <a:r>
              <a:rPr lang="en-US" b="1" dirty="0"/>
              <a:t>Enrich</a:t>
            </a:r>
            <a:r>
              <a:rPr lang="en-US" dirty="0"/>
              <a:t>: (Future state) Enrichment involves leveraging additional datasets, external APIs, and AI to derive novel insights from data and augment the data available for business-critical decisions.</a:t>
            </a:r>
          </a:p>
          <a:p>
            <a:pPr marL="171450" indent="-171450">
              <a:buFont typeface="Arial" panose="020B0604020202020204" pitchFamily="34" charset="0"/>
              <a:buChar char="•"/>
            </a:pPr>
            <a:r>
              <a:rPr lang="en-US" b="1" dirty="0"/>
              <a:t>Serve</a:t>
            </a:r>
            <a:r>
              <a:rPr lang="en-US" dirty="0"/>
              <a:t>: The serving layer provides data to analytics and reporting tools.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storage refers to the enterprise data lake that provides a common data store across the platform.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Governance and discovery ensure users are able to easily find and analyze data (future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core platform refers to Microsoft Azure, which provides the base functionality essential to any enterprise data solution. The platform should be relied upon to deliver capabilities like identity management, security, monitoring, and operations.</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6451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Data Platform architecture description and arch diagram.</a:t>
            </a:r>
          </a:p>
        </p:txBody>
      </p:sp>
      <p:sp>
        <p:nvSpPr>
          <p:cNvPr id="4" name="Slide Number Placeholder 3"/>
          <p:cNvSpPr>
            <a:spLocks noGrp="1"/>
          </p:cNvSpPr>
          <p:nvPr>
            <p:ph type="sldNum" sz="quarter" idx="5"/>
          </p:nvPr>
        </p:nvSpPr>
        <p:spPr/>
        <p:txBody>
          <a:bodyPr/>
          <a:lstStyle/>
          <a:p>
            <a:fld id="{675D48E2-D1BC-4F4A-8674-88E83208131D}" type="slidenum">
              <a:rPr lang="en-US" smtClean="0"/>
              <a:t>18</a:t>
            </a:fld>
            <a:endParaRPr lang="en-US"/>
          </a:p>
        </p:txBody>
      </p:sp>
    </p:spTree>
    <p:extLst>
      <p:ext uri="{BB962C8B-B14F-4D97-AF65-F5344CB8AC3E}">
        <p14:creationId xmlns:p14="http://schemas.microsoft.com/office/powerpoint/2010/main" val="81639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recently announced Microsoft Fabric, which is their latest innovation in modern data platforms and the evolution of Azure Synapse Analytics. </a:t>
            </a:r>
            <a:r>
              <a:rPr lang="en-US" b="0" i="0" dirty="0">
                <a:solidFill>
                  <a:srgbClr val="000000"/>
                </a:solidFill>
                <a:effectLst/>
                <a:latin typeface="Segoe UI" panose="020B0502040204020203" pitchFamily="34" charset="0"/>
              </a:rPr>
              <a:t>Microsoft Fabric is an end-to-end analytics solution with full-service capabilities including data movement, data lakes, data engineering, data integration, data science, real-time analytics, and business intelligence—all backed by a shared platform providing robust data security, governance, and compliance.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a:t>In </a:t>
            </a:r>
            <a:r>
              <a:rPr lang="en-US" dirty="0"/>
              <a:t>Fabric, many of the tools and technologies needed to build a comprehensive data platform are integrated into a single software-as-a-service (SaaS) product that addresses everything from extracting raw data from source systems to processing and enriching those data to providing a serving layer accessible to reporting and analytics tools used by data consumers.</a:t>
            </a:r>
          </a:p>
          <a:p>
            <a:endParaRPr lang="en-US" dirty="0"/>
          </a:p>
          <a:p>
            <a:pPr marL="0" indent="0">
              <a:buFont typeface="Arial" panose="020B0604020202020204" pitchFamily="34" charset="0"/>
              <a:buNone/>
            </a:pPr>
            <a:r>
              <a:rPr lang="en-US" dirty="0"/>
              <a:t>Mention that Fabric has recently gone GA but that not all features in there yet.</a:t>
            </a:r>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525221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015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28</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29</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33</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34</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40</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42</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43</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47</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50</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52</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12/3/23 7:40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12/3/23 7:40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9.sv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svg"/><Relationship Id="rId42" Type="http://schemas.openxmlformats.org/officeDocument/2006/relationships/image" Target="../media/image115.svg"/><Relationship Id="rId7"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102.svg"/><Relationship Id="rId41" Type="http://schemas.openxmlformats.org/officeDocument/2006/relationships/image" Target="../media/image114.png"/><Relationship Id="rId1" Type="http://schemas.openxmlformats.org/officeDocument/2006/relationships/slideLayout" Target="../slideLayouts/slideLayout31.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svg"/><Relationship Id="rId32" Type="http://schemas.openxmlformats.org/officeDocument/2006/relationships/image" Target="../media/image105.svg"/><Relationship Id="rId37" Type="http://schemas.openxmlformats.org/officeDocument/2006/relationships/image" Target="../media/image110.png"/><Relationship Id="rId40" Type="http://schemas.openxmlformats.org/officeDocument/2006/relationships/image" Target="../media/image113.sv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sv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8" Type="http://schemas.openxmlformats.org/officeDocument/2006/relationships/image" Target="../media/image81.svg"/><Relationship Id="rId3" Type="http://schemas.openxmlformats.org/officeDocument/2006/relationships/image" Target="../media/image76.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sv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36.sv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37.xml"/><Relationship Id="rId5" Type="http://schemas.openxmlformats.org/officeDocument/2006/relationships/image" Target="../media/image138.sv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0.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openxmlformats.org/officeDocument/2006/relationships/image" Target="../media/image151.png"/><Relationship Id="rId7" Type="http://schemas.openxmlformats.org/officeDocument/2006/relationships/image" Target="../media/image155.svg"/><Relationship Id="rId12"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7.png"/><Relationship Id="rId5" Type="http://schemas.openxmlformats.org/officeDocument/2006/relationships/image" Target="../media/image153.jpg"/><Relationship Id="rId10" Type="http://schemas.openxmlformats.org/officeDocument/2006/relationships/image" Target="../media/image102.svg"/><Relationship Id="rId4" Type="http://schemas.openxmlformats.org/officeDocument/2006/relationships/image" Target="../media/image152.svg"/><Relationship Id="rId9" Type="http://schemas.openxmlformats.org/officeDocument/2006/relationships/image" Target="../media/image101.png"/><Relationship Id="rId14" Type="http://schemas.openxmlformats.org/officeDocument/2006/relationships/image" Target="../media/image160.svg"/></Relationships>
</file>

<file path=ppt/slides/_rels/slide4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61.png"/><Relationship Id="rId7" Type="http://schemas.openxmlformats.org/officeDocument/2006/relationships/image" Target="../media/image101.png"/><Relationship Id="rId12" Type="http://schemas.openxmlformats.org/officeDocument/2006/relationships/image" Target="../media/image165.sv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5.svg"/><Relationship Id="rId10" Type="http://schemas.openxmlformats.org/officeDocument/2006/relationships/image" Target="../media/image163.svg"/><Relationship Id="rId4" Type="http://schemas.openxmlformats.org/officeDocument/2006/relationships/image" Target="../media/image154.png"/><Relationship Id="rId9" Type="http://schemas.openxmlformats.org/officeDocument/2006/relationships/image" Target="../media/image1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svg"/><Relationship Id="rId2" Type="http://schemas.openxmlformats.org/officeDocument/2006/relationships/notesSlide" Target="../notesSlides/notesSlide41.xml"/><Relationship Id="rId1" Type="http://schemas.openxmlformats.org/officeDocument/2006/relationships/slideLayout" Target="../slideLayouts/slideLayout37.xml"/><Relationship Id="rId6" Type="http://schemas.openxmlformats.org/officeDocument/2006/relationships/image" Target="../media/image180.png"/><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8" Type="http://schemas.openxmlformats.org/officeDocument/2006/relationships/image" Target="../media/image188.svg"/><Relationship Id="rId13" Type="http://schemas.openxmlformats.org/officeDocument/2006/relationships/image" Target="../media/image191.png"/><Relationship Id="rId3" Type="http://schemas.openxmlformats.org/officeDocument/2006/relationships/image" Target="../media/image183.svg"/><Relationship Id="rId7" Type="http://schemas.openxmlformats.org/officeDocument/2006/relationships/image" Target="../media/image187.png"/><Relationship Id="rId12" Type="http://schemas.openxmlformats.org/officeDocument/2006/relationships/image" Target="../media/image163.svg"/><Relationship Id="rId2" Type="http://schemas.openxmlformats.org/officeDocument/2006/relationships/image" Target="../media/image182.png"/><Relationship Id="rId1" Type="http://schemas.openxmlformats.org/officeDocument/2006/relationships/slideLayout" Target="../slideLayouts/slideLayout37.xml"/><Relationship Id="rId6" Type="http://schemas.openxmlformats.org/officeDocument/2006/relationships/image" Target="../media/image186.png"/><Relationship Id="rId11" Type="http://schemas.openxmlformats.org/officeDocument/2006/relationships/image" Target="../media/image162.png"/><Relationship Id="rId5" Type="http://schemas.openxmlformats.org/officeDocument/2006/relationships/image" Target="../media/image185.svg"/><Relationship Id="rId10" Type="http://schemas.openxmlformats.org/officeDocument/2006/relationships/image" Target="../media/image190.sv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2.svg"/></Relationships>
</file>

<file path=ppt/slides/_rels/slide55.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195.svg"/><Relationship Id="rId2" Type="http://schemas.openxmlformats.org/officeDocument/2006/relationships/image" Target="../media/image194.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7.xml"/><Relationship Id="rId5" Type="http://schemas.openxmlformats.org/officeDocument/2006/relationships/image" Target="../media/image197.svg"/><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7.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A69-69BA-A778-8E75-D87DAEEDABF2}"/>
              </a:ext>
            </a:extLst>
          </p:cNvPr>
          <p:cNvSpPr>
            <a:spLocks noGrp="1"/>
          </p:cNvSpPr>
          <p:nvPr>
            <p:ph type="title"/>
          </p:nvPr>
        </p:nvSpPr>
        <p:spPr>
          <a:xfrm>
            <a:off x="652463" y="346075"/>
            <a:ext cx="7974702" cy="568325"/>
          </a:xfrm>
        </p:spPr>
        <p:txBody>
          <a:bodyPr>
            <a:normAutofit/>
          </a:bodyPr>
          <a:lstStyle/>
          <a:p>
            <a:r>
              <a:rPr lang="en-US" dirty="0"/>
              <a:t>Intelligent Data Platform Architecture Pattern</a:t>
            </a:r>
          </a:p>
        </p:txBody>
      </p:sp>
      <p:sp>
        <p:nvSpPr>
          <p:cNvPr id="3" name="Text Placeholder 2">
            <a:extLst>
              <a:ext uri="{FF2B5EF4-FFF2-40B4-BE49-F238E27FC236}">
                <a16:creationId xmlns:a16="http://schemas.microsoft.com/office/drawing/2014/main" id="{8D27D6DD-DE79-BD8B-042E-0C2C68C7F235}"/>
              </a:ext>
            </a:extLst>
          </p:cNvPr>
          <p:cNvSpPr>
            <a:spLocks noGrp="1"/>
          </p:cNvSpPr>
          <p:nvPr>
            <p:ph type="body" sz="quarter" idx="16"/>
          </p:nvPr>
        </p:nvSpPr>
        <p:spPr/>
        <p:txBody>
          <a:bodyPr/>
          <a:lstStyle/>
          <a:p>
            <a:endParaRPr lang="en-US"/>
          </a:p>
        </p:txBody>
      </p:sp>
      <p:sp>
        <p:nvSpPr>
          <p:cNvPr id="15" name="Rectangle 14">
            <a:extLst>
              <a:ext uri="{FF2B5EF4-FFF2-40B4-BE49-F238E27FC236}">
                <a16:creationId xmlns:a16="http://schemas.microsoft.com/office/drawing/2014/main" id="{E75EC4C9-F44F-B923-10C8-8A53B321B271}"/>
              </a:ext>
            </a:extLst>
          </p:cNvPr>
          <p:cNvSpPr/>
          <p:nvPr/>
        </p:nvSpPr>
        <p:spPr bwMode="auto">
          <a:xfrm>
            <a:off x="801738" y="3867517"/>
            <a:ext cx="10485728" cy="636786"/>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6" name="Rectangle 15">
            <a:extLst>
              <a:ext uri="{FF2B5EF4-FFF2-40B4-BE49-F238E27FC236}">
                <a16:creationId xmlns:a16="http://schemas.microsoft.com/office/drawing/2014/main" id="{6149D697-DF8D-6D97-C372-562964622B4D}"/>
              </a:ext>
            </a:extLst>
          </p:cNvPr>
          <p:cNvSpPr/>
          <p:nvPr/>
        </p:nvSpPr>
        <p:spPr bwMode="auto">
          <a:xfrm>
            <a:off x="801738"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7" name="Rectangle 16">
            <a:extLst>
              <a:ext uri="{FF2B5EF4-FFF2-40B4-BE49-F238E27FC236}">
                <a16:creationId xmlns:a16="http://schemas.microsoft.com/office/drawing/2014/main" id="{C7CC3E17-3A67-11DA-BF1C-E3D86C9630AC}"/>
              </a:ext>
            </a:extLst>
          </p:cNvPr>
          <p:cNvSpPr/>
          <p:nvPr/>
        </p:nvSpPr>
        <p:spPr bwMode="auto">
          <a:xfrm>
            <a:off x="2931680"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89D7D4AC-AAF0-3E25-FB5C-6F93BD9DC329}"/>
              </a:ext>
            </a:extLst>
          </p:cNvPr>
          <p:cNvSpPr/>
          <p:nvPr/>
        </p:nvSpPr>
        <p:spPr bwMode="auto">
          <a:xfrm>
            <a:off x="5061622"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1CFF4C4F-6494-4DB7-DA2E-DC6397FA84D1}"/>
              </a:ext>
            </a:extLst>
          </p:cNvPr>
          <p:cNvSpPr/>
          <p:nvPr/>
        </p:nvSpPr>
        <p:spPr bwMode="auto">
          <a:xfrm>
            <a:off x="7191564"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15E2E4F6-8044-A5C1-E146-040938474BE6}"/>
              </a:ext>
            </a:extLst>
          </p:cNvPr>
          <p:cNvSpPr/>
          <p:nvPr/>
        </p:nvSpPr>
        <p:spPr bwMode="auto">
          <a:xfrm>
            <a:off x="801738" y="4666863"/>
            <a:ext cx="10485728" cy="636786"/>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 (IDENTITY, SECURITY, MONITORING, OPERATIONS)</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BB6343C-80F1-FA38-1D52-2AEC4237EC9F}"/>
              </a:ext>
            </a:extLst>
          </p:cNvPr>
          <p:cNvSpPr/>
          <p:nvPr/>
        </p:nvSpPr>
        <p:spPr bwMode="auto">
          <a:xfrm>
            <a:off x="801738" y="3068171"/>
            <a:ext cx="10485728" cy="63678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9A98BFBD-435A-46E4-AED4-FF53D4996656}"/>
              </a:ext>
            </a:extLst>
          </p:cNvPr>
          <p:cNvSpPr/>
          <p:nvPr/>
        </p:nvSpPr>
        <p:spPr bwMode="auto">
          <a:xfrm>
            <a:off x="9318119"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Arrow: Right 6">
            <a:extLst>
              <a:ext uri="{FF2B5EF4-FFF2-40B4-BE49-F238E27FC236}">
                <a16:creationId xmlns:a16="http://schemas.microsoft.com/office/drawing/2014/main" id="{64883446-FB5A-68C1-7851-DEBFB2EAD90D}"/>
              </a:ext>
            </a:extLst>
          </p:cNvPr>
          <p:cNvSpPr/>
          <p:nvPr/>
        </p:nvSpPr>
        <p:spPr bwMode="auto">
          <a:xfrm>
            <a:off x="946928" y="2390246"/>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6001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a:xfrm>
            <a:off x="652463" y="346075"/>
            <a:ext cx="5923828" cy="568325"/>
          </a:xfrm>
        </p:spPr>
        <p:txBody>
          <a:bodyPr>
            <a:normAutofit/>
          </a:bodyPr>
          <a:lstStyle/>
          <a:p>
            <a:pPr algn="l"/>
            <a:r>
              <a:rPr lang="en-US" dirty="0"/>
              <a:t>Data Platform Architecture</a:t>
            </a:r>
          </a:p>
        </p:txBody>
      </p:sp>
      <p:sp>
        <p:nvSpPr>
          <p:cNvPr id="5" name="Title 2">
            <a:extLst>
              <a:ext uri="{FF2B5EF4-FFF2-40B4-BE49-F238E27FC236}">
                <a16:creationId xmlns:a16="http://schemas.microsoft.com/office/drawing/2014/main" id="{B510093A-96E7-648E-7F0D-92CDBA069208}"/>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a:solidFill>
                <a:srgbClr val="44546A"/>
              </a:solidFill>
              <a:latin typeface="Calibri Light" panose="020F0302020204030204"/>
            </a:endParaRPr>
          </a:p>
        </p:txBody>
      </p:sp>
      <p:sp>
        <p:nvSpPr>
          <p:cNvPr id="14" name="Rectangle 13">
            <a:extLst>
              <a:ext uri="{FF2B5EF4-FFF2-40B4-BE49-F238E27FC236}">
                <a16:creationId xmlns:a16="http://schemas.microsoft.com/office/drawing/2014/main" id="{D404F412-95D4-0D37-4D5A-F09DCFC196AD}"/>
              </a:ext>
            </a:extLst>
          </p:cNvPr>
          <p:cNvSpPr/>
          <p:nvPr/>
        </p:nvSpPr>
        <p:spPr bwMode="auto">
          <a:xfrm>
            <a:off x="1544345" y="1546668"/>
            <a:ext cx="1737360" cy="255888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18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C653D4CB-43F4-8871-1235-A650BDAFFF2D}"/>
              </a:ext>
            </a:extLst>
          </p:cNvPr>
          <p:cNvSpPr/>
          <p:nvPr/>
        </p:nvSpPr>
        <p:spPr bwMode="auto">
          <a:xfrm>
            <a:off x="52228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 &amp; PROCESS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92058E0-2E39-CD2A-4421-87F93EE8B49B}"/>
              </a:ext>
            </a:extLst>
          </p:cNvPr>
          <p:cNvSpPr/>
          <p:nvPr/>
        </p:nvSpPr>
        <p:spPr bwMode="auto">
          <a:xfrm>
            <a:off x="7055059" y="746050"/>
            <a:ext cx="1737360" cy="1661635"/>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933D85A5-5739-408A-B8B0-BD6FD8638829}"/>
              </a:ext>
            </a:extLst>
          </p:cNvPr>
          <p:cNvSpPr/>
          <p:nvPr/>
        </p:nvSpPr>
        <p:spPr bwMode="auto">
          <a:xfrm>
            <a:off x="88872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499F8820-E680-6946-EF06-DF8FDD36F40C}"/>
              </a:ext>
            </a:extLst>
          </p:cNvPr>
          <p:cNvSpPr/>
          <p:nvPr/>
        </p:nvSpPr>
        <p:spPr bwMode="auto">
          <a:xfrm>
            <a:off x="123625" y="5530903"/>
            <a:ext cx="11921713" cy="685800"/>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32" name="Group 31">
            <a:extLst>
              <a:ext uri="{FF2B5EF4-FFF2-40B4-BE49-F238E27FC236}">
                <a16:creationId xmlns:a16="http://schemas.microsoft.com/office/drawing/2014/main" id="{8020F0CC-45F8-A48D-7EFC-271376101277}"/>
              </a:ext>
            </a:extLst>
          </p:cNvPr>
          <p:cNvGrpSpPr/>
          <p:nvPr/>
        </p:nvGrpSpPr>
        <p:grpSpPr>
          <a:xfrm>
            <a:off x="1770463" y="5585237"/>
            <a:ext cx="1510350" cy="666635"/>
            <a:chOff x="2248017" y="5344621"/>
            <a:chExt cx="1510350" cy="666635"/>
          </a:xfrm>
        </p:grpSpPr>
        <p:pic>
          <p:nvPicPr>
            <p:cNvPr id="33" name="Graphic 32">
              <a:extLst>
                <a:ext uri="{FF2B5EF4-FFF2-40B4-BE49-F238E27FC236}">
                  <a16:creationId xmlns:a16="http://schemas.microsoft.com/office/drawing/2014/main" id="{19AD3ADF-8973-2D43-481E-58433354B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4591" y="5344621"/>
              <a:ext cx="457200" cy="457200"/>
            </a:xfrm>
            <a:prstGeom prst="rect">
              <a:avLst/>
            </a:prstGeom>
          </p:spPr>
        </p:pic>
        <p:sp>
          <p:nvSpPr>
            <p:cNvPr id="34" name="TextBox 33">
              <a:extLst>
                <a:ext uri="{FF2B5EF4-FFF2-40B4-BE49-F238E27FC236}">
                  <a16:creationId xmlns:a16="http://schemas.microsoft.com/office/drawing/2014/main" id="{75E4F7EB-D1E6-EC7D-1693-93327BE3C202}"/>
                </a:ext>
              </a:extLst>
            </p:cNvPr>
            <p:cNvSpPr txBox="1"/>
            <p:nvPr/>
          </p:nvSpPr>
          <p:spPr>
            <a:xfrm>
              <a:off x="2248017" y="5734257"/>
              <a:ext cx="1510350" cy="276999"/>
            </a:xfrm>
            <a:prstGeom prst="rect">
              <a:avLst/>
            </a:prstGeom>
            <a:noFill/>
          </p:spPr>
          <p:txBody>
            <a:bodyPr wrap="none" rtlCol="0">
              <a:spAutoFit/>
            </a:bodyPr>
            <a:lstStyle/>
            <a:p>
              <a:pPr algn="ctr"/>
              <a:r>
                <a:rPr lang="en-US" sz="1200" b="1" dirty="0">
                  <a:solidFill>
                    <a:prstClr val="black"/>
                  </a:solidFill>
                </a:rPr>
                <a:t>Microsoft Entra ID</a:t>
              </a:r>
            </a:p>
          </p:txBody>
        </p:sp>
      </p:grpSp>
      <p:grpSp>
        <p:nvGrpSpPr>
          <p:cNvPr id="35" name="Group 34">
            <a:extLst>
              <a:ext uri="{FF2B5EF4-FFF2-40B4-BE49-F238E27FC236}">
                <a16:creationId xmlns:a16="http://schemas.microsoft.com/office/drawing/2014/main" id="{1CF528CD-9A63-234D-B9D3-BEBCD8362B16}"/>
              </a:ext>
            </a:extLst>
          </p:cNvPr>
          <p:cNvGrpSpPr/>
          <p:nvPr/>
        </p:nvGrpSpPr>
        <p:grpSpPr>
          <a:xfrm>
            <a:off x="3394512" y="5575655"/>
            <a:ext cx="1508747" cy="666635"/>
            <a:chOff x="3690041" y="5344621"/>
            <a:chExt cx="1508747" cy="666635"/>
          </a:xfrm>
        </p:grpSpPr>
        <p:pic>
          <p:nvPicPr>
            <p:cNvPr id="36" name="Graphic 35">
              <a:extLst>
                <a:ext uri="{FF2B5EF4-FFF2-40B4-BE49-F238E27FC236}">
                  <a16:creationId xmlns:a16="http://schemas.microsoft.com/office/drawing/2014/main" id="{FE7A7842-F911-3827-0218-1461B3B57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5815" y="5344621"/>
              <a:ext cx="457200" cy="457200"/>
            </a:xfrm>
            <a:prstGeom prst="rect">
              <a:avLst/>
            </a:prstGeom>
          </p:spPr>
        </p:pic>
        <p:sp>
          <p:nvSpPr>
            <p:cNvPr id="37" name="TextBox 36">
              <a:extLst>
                <a:ext uri="{FF2B5EF4-FFF2-40B4-BE49-F238E27FC236}">
                  <a16:creationId xmlns:a16="http://schemas.microsoft.com/office/drawing/2014/main" id="{8F5E6D63-FE11-0DEF-7D1F-9D3D6B8CA3FA}"/>
                </a:ext>
              </a:extLst>
            </p:cNvPr>
            <p:cNvSpPr txBox="1"/>
            <p:nvPr/>
          </p:nvSpPr>
          <p:spPr>
            <a:xfrm>
              <a:off x="3690041" y="5734257"/>
              <a:ext cx="1508747" cy="276999"/>
            </a:xfrm>
            <a:prstGeom prst="rect">
              <a:avLst/>
            </a:prstGeom>
            <a:noFill/>
          </p:spPr>
          <p:txBody>
            <a:bodyPr wrap="none" rtlCol="0">
              <a:spAutoFit/>
            </a:bodyPr>
            <a:lstStyle/>
            <a:p>
              <a:pPr algn="ctr"/>
              <a:r>
                <a:rPr lang="en-US" sz="1200" b="1" dirty="0">
                  <a:solidFill>
                    <a:prstClr val="black"/>
                  </a:solidFill>
                </a:rPr>
                <a:t>Cost Management</a:t>
              </a:r>
            </a:p>
          </p:txBody>
        </p:sp>
      </p:grpSp>
      <p:grpSp>
        <p:nvGrpSpPr>
          <p:cNvPr id="38" name="Group 37">
            <a:extLst>
              <a:ext uri="{FF2B5EF4-FFF2-40B4-BE49-F238E27FC236}">
                <a16:creationId xmlns:a16="http://schemas.microsoft.com/office/drawing/2014/main" id="{E7B99E81-850B-66D7-3EA0-283B30ED8531}"/>
              </a:ext>
            </a:extLst>
          </p:cNvPr>
          <p:cNvGrpSpPr/>
          <p:nvPr/>
        </p:nvGrpSpPr>
        <p:grpSpPr>
          <a:xfrm>
            <a:off x="5050269" y="5575655"/>
            <a:ext cx="876715" cy="666635"/>
            <a:chOff x="5163773" y="5344621"/>
            <a:chExt cx="876715" cy="666635"/>
          </a:xfrm>
        </p:grpSpPr>
        <p:pic>
          <p:nvPicPr>
            <p:cNvPr id="39" name="Graphic 38">
              <a:extLst>
                <a:ext uri="{FF2B5EF4-FFF2-40B4-BE49-F238E27FC236}">
                  <a16:creationId xmlns:a16="http://schemas.microsoft.com/office/drawing/2014/main" id="{65183C25-99FF-4B5C-6C81-6B86FA7EA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4904" y="5344621"/>
              <a:ext cx="457200" cy="457200"/>
            </a:xfrm>
            <a:prstGeom prst="rect">
              <a:avLst/>
            </a:prstGeom>
          </p:spPr>
        </p:pic>
        <p:sp>
          <p:nvSpPr>
            <p:cNvPr id="40" name="TextBox 39">
              <a:extLst>
                <a:ext uri="{FF2B5EF4-FFF2-40B4-BE49-F238E27FC236}">
                  <a16:creationId xmlns:a16="http://schemas.microsoft.com/office/drawing/2014/main" id="{DBA6283A-DDA9-066A-56C1-2880137750EC}"/>
                </a:ext>
              </a:extLst>
            </p:cNvPr>
            <p:cNvSpPr txBox="1"/>
            <p:nvPr/>
          </p:nvSpPr>
          <p:spPr>
            <a:xfrm>
              <a:off x="5163773" y="5734257"/>
              <a:ext cx="876715" cy="276999"/>
            </a:xfrm>
            <a:prstGeom prst="rect">
              <a:avLst/>
            </a:prstGeom>
            <a:noFill/>
          </p:spPr>
          <p:txBody>
            <a:bodyPr wrap="none" rtlCol="0">
              <a:spAutoFit/>
            </a:bodyPr>
            <a:lstStyle/>
            <a:p>
              <a:pPr algn="ctr"/>
              <a:r>
                <a:rPr lang="en-US" sz="1200" b="1" dirty="0">
                  <a:solidFill>
                    <a:prstClr val="black"/>
                  </a:solidFill>
                </a:rPr>
                <a:t>Key Vault</a:t>
              </a:r>
            </a:p>
          </p:txBody>
        </p:sp>
      </p:grpSp>
      <p:grpSp>
        <p:nvGrpSpPr>
          <p:cNvPr id="41" name="Group 40">
            <a:extLst>
              <a:ext uri="{FF2B5EF4-FFF2-40B4-BE49-F238E27FC236}">
                <a16:creationId xmlns:a16="http://schemas.microsoft.com/office/drawing/2014/main" id="{3B0F5924-906A-FC87-11EC-E22802C8A51A}"/>
              </a:ext>
            </a:extLst>
          </p:cNvPr>
          <p:cNvGrpSpPr/>
          <p:nvPr/>
        </p:nvGrpSpPr>
        <p:grpSpPr>
          <a:xfrm>
            <a:off x="6100058" y="5575655"/>
            <a:ext cx="1220207" cy="666635"/>
            <a:chOff x="6031537" y="5344621"/>
            <a:chExt cx="1220207" cy="666635"/>
          </a:xfrm>
        </p:grpSpPr>
        <p:pic>
          <p:nvPicPr>
            <p:cNvPr id="42" name="Graphic 41">
              <a:extLst>
                <a:ext uri="{FF2B5EF4-FFF2-40B4-BE49-F238E27FC236}">
                  <a16:creationId xmlns:a16="http://schemas.microsoft.com/office/drawing/2014/main" id="{BA71B7B2-2C4B-FF2E-B1C6-4C7A570E95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13040" y="5344621"/>
              <a:ext cx="457200" cy="457200"/>
            </a:xfrm>
            <a:prstGeom prst="rect">
              <a:avLst/>
            </a:prstGeom>
          </p:spPr>
        </p:pic>
        <p:sp>
          <p:nvSpPr>
            <p:cNvPr id="43" name="TextBox 42">
              <a:extLst>
                <a:ext uri="{FF2B5EF4-FFF2-40B4-BE49-F238E27FC236}">
                  <a16:creationId xmlns:a16="http://schemas.microsoft.com/office/drawing/2014/main" id="{7D1ABDBB-0B50-CF52-BAA4-72C9B7AA6656}"/>
                </a:ext>
              </a:extLst>
            </p:cNvPr>
            <p:cNvSpPr txBox="1"/>
            <p:nvPr/>
          </p:nvSpPr>
          <p:spPr>
            <a:xfrm>
              <a:off x="6031537" y="5734257"/>
              <a:ext cx="1220207" cy="276999"/>
            </a:xfrm>
            <a:prstGeom prst="rect">
              <a:avLst/>
            </a:prstGeom>
            <a:noFill/>
          </p:spPr>
          <p:txBody>
            <a:bodyPr wrap="none" rtlCol="0">
              <a:spAutoFit/>
            </a:bodyPr>
            <a:lstStyle/>
            <a:p>
              <a:pPr algn="ctr"/>
              <a:r>
                <a:rPr lang="en-US" sz="1200" b="1" dirty="0">
                  <a:solidFill>
                    <a:prstClr val="black"/>
                  </a:solidFill>
                </a:rPr>
                <a:t>Azure Monitor</a:t>
              </a:r>
            </a:p>
          </p:txBody>
        </p:sp>
      </p:grpSp>
      <p:grpSp>
        <p:nvGrpSpPr>
          <p:cNvPr id="44" name="Group 43">
            <a:extLst>
              <a:ext uri="{FF2B5EF4-FFF2-40B4-BE49-F238E27FC236}">
                <a16:creationId xmlns:a16="http://schemas.microsoft.com/office/drawing/2014/main" id="{2F6D7FAB-8DDF-A834-5390-6557C755131F}"/>
              </a:ext>
            </a:extLst>
          </p:cNvPr>
          <p:cNvGrpSpPr/>
          <p:nvPr/>
        </p:nvGrpSpPr>
        <p:grpSpPr>
          <a:xfrm>
            <a:off x="7459324" y="5575655"/>
            <a:ext cx="1319593" cy="666635"/>
            <a:chOff x="7208778" y="5344621"/>
            <a:chExt cx="1319593" cy="666635"/>
          </a:xfrm>
        </p:grpSpPr>
        <p:pic>
          <p:nvPicPr>
            <p:cNvPr id="45" name="Graphic 44">
              <a:extLst>
                <a:ext uri="{FF2B5EF4-FFF2-40B4-BE49-F238E27FC236}">
                  <a16:creationId xmlns:a16="http://schemas.microsoft.com/office/drawing/2014/main" id="{17EF4614-99D3-EFD7-0C1A-03FD96163C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9974" y="5344621"/>
              <a:ext cx="457200" cy="457200"/>
            </a:xfrm>
            <a:prstGeom prst="rect">
              <a:avLst/>
            </a:prstGeom>
          </p:spPr>
        </p:pic>
        <p:sp>
          <p:nvSpPr>
            <p:cNvPr id="46" name="TextBox 45">
              <a:extLst>
                <a:ext uri="{FF2B5EF4-FFF2-40B4-BE49-F238E27FC236}">
                  <a16:creationId xmlns:a16="http://schemas.microsoft.com/office/drawing/2014/main" id="{7C51BC6A-DC34-6336-4499-4B397E173A43}"/>
                </a:ext>
              </a:extLst>
            </p:cNvPr>
            <p:cNvSpPr txBox="1"/>
            <p:nvPr/>
          </p:nvSpPr>
          <p:spPr>
            <a:xfrm>
              <a:off x="7208778" y="5734257"/>
              <a:ext cx="1319593" cy="276999"/>
            </a:xfrm>
            <a:prstGeom prst="rect">
              <a:avLst/>
            </a:prstGeom>
            <a:noFill/>
          </p:spPr>
          <p:txBody>
            <a:bodyPr wrap="none" rtlCol="0">
              <a:spAutoFit/>
            </a:bodyPr>
            <a:lstStyle/>
            <a:p>
              <a:pPr algn="ctr"/>
              <a:r>
                <a:rPr lang="en-US" sz="1200" b="1" dirty="0">
                  <a:solidFill>
                    <a:prstClr val="black"/>
                  </a:solidFill>
                </a:rPr>
                <a:t>Security Center</a:t>
              </a:r>
            </a:p>
          </p:txBody>
        </p:sp>
      </p:grpSp>
      <p:grpSp>
        <p:nvGrpSpPr>
          <p:cNvPr id="47" name="Group 46">
            <a:extLst>
              <a:ext uri="{FF2B5EF4-FFF2-40B4-BE49-F238E27FC236}">
                <a16:creationId xmlns:a16="http://schemas.microsoft.com/office/drawing/2014/main" id="{C64F33DD-B6DE-81DC-6207-42A7386CE017}"/>
              </a:ext>
            </a:extLst>
          </p:cNvPr>
          <p:cNvGrpSpPr/>
          <p:nvPr/>
        </p:nvGrpSpPr>
        <p:grpSpPr>
          <a:xfrm>
            <a:off x="8897425" y="5575655"/>
            <a:ext cx="1107997" cy="666635"/>
            <a:chOff x="8464854" y="5344621"/>
            <a:chExt cx="1107997" cy="666635"/>
          </a:xfrm>
        </p:grpSpPr>
        <p:pic>
          <p:nvPicPr>
            <p:cNvPr id="48" name="Graphic 47">
              <a:extLst>
                <a:ext uri="{FF2B5EF4-FFF2-40B4-BE49-F238E27FC236}">
                  <a16:creationId xmlns:a16="http://schemas.microsoft.com/office/drawing/2014/main" id="{70ED634B-556A-7BF4-2354-4B5E8C96FD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90252" y="5344621"/>
              <a:ext cx="457200" cy="457200"/>
            </a:xfrm>
            <a:prstGeom prst="rect">
              <a:avLst/>
            </a:prstGeom>
          </p:spPr>
        </p:pic>
        <p:sp>
          <p:nvSpPr>
            <p:cNvPr id="49" name="TextBox 48">
              <a:extLst>
                <a:ext uri="{FF2B5EF4-FFF2-40B4-BE49-F238E27FC236}">
                  <a16:creationId xmlns:a16="http://schemas.microsoft.com/office/drawing/2014/main" id="{F4CCBEC5-4CE5-D21E-2620-E5B20847D036}"/>
                </a:ext>
              </a:extLst>
            </p:cNvPr>
            <p:cNvSpPr txBox="1"/>
            <p:nvPr/>
          </p:nvSpPr>
          <p:spPr>
            <a:xfrm>
              <a:off x="8464854" y="5734257"/>
              <a:ext cx="1107997" cy="276999"/>
            </a:xfrm>
            <a:prstGeom prst="rect">
              <a:avLst/>
            </a:prstGeom>
            <a:noFill/>
          </p:spPr>
          <p:txBody>
            <a:bodyPr wrap="none" rtlCol="0">
              <a:spAutoFit/>
            </a:bodyPr>
            <a:lstStyle/>
            <a:p>
              <a:pPr algn="ctr"/>
              <a:r>
                <a:rPr lang="en-US" sz="1200" b="1" dirty="0">
                  <a:solidFill>
                    <a:prstClr val="black"/>
                  </a:solidFill>
                </a:rPr>
                <a:t>Azure Policy</a:t>
              </a:r>
            </a:p>
          </p:txBody>
        </p:sp>
      </p:grpSp>
      <p:grpSp>
        <p:nvGrpSpPr>
          <p:cNvPr id="50" name="Group 49">
            <a:extLst>
              <a:ext uri="{FF2B5EF4-FFF2-40B4-BE49-F238E27FC236}">
                <a16:creationId xmlns:a16="http://schemas.microsoft.com/office/drawing/2014/main" id="{7D9DF153-D592-4C00-338C-62733AE8A7FA}"/>
              </a:ext>
            </a:extLst>
          </p:cNvPr>
          <p:cNvGrpSpPr/>
          <p:nvPr/>
        </p:nvGrpSpPr>
        <p:grpSpPr>
          <a:xfrm>
            <a:off x="10124796" y="5575655"/>
            <a:ext cx="1873334" cy="666635"/>
            <a:chOff x="9510200" y="5344621"/>
            <a:chExt cx="1873334" cy="666635"/>
          </a:xfrm>
        </p:grpSpPr>
        <p:grpSp>
          <p:nvGrpSpPr>
            <p:cNvPr id="51" name="Group 50">
              <a:extLst>
                <a:ext uri="{FF2B5EF4-FFF2-40B4-BE49-F238E27FC236}">
                  <a16:creationId xmlns:a16="http://schemas.microsoft.com/office/drawing/2014/main" id="{495CC539-D7E0-8505-568B-0239069CB981}"/>
                </a:ext>
              </a:extLst>
            </p:cNvPr>
            <p:cNvGrpSpPr/>
            <p:nvPr/>
          </p:nvGrpSpPr>
          <p:grpSpPr>
            <a:xfrm>
              <a:off x="9860700" y="5344621"/>
              <a:ext cx="1172334" cy="457200"/>
              <a:chOff x="9860700" y="5344621"/>
              <a:chExt cx="1172334" cy="457200"/>
            </a:xfrm>
          </p:grpSpPr>
          <p:pic>
            <p:nvPicPr>
              <p:cNvPr id="53" name="Graphic 52">
                <a:extLst>
                  <a:ext uri="{FF2B5EF4-FFF2-40B4-BE49-F238E27FC236}">
                    <a16:creationId xmlns:a16="http://schemas.microsoft.com/office/drawing/2014/main" id="{04C6AFCF-289F-D4B9-E97C-3CEBA0B460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0700" y="5344621"/>
                <a:ext cx="457200" cy="457200"/>
              </a:xfrm>
              <a:prstGeom prst="rect">
                <a:avLst/>
              </a:prstGeom>
            </p:spPr>
          </p:pic>
          <p:pic>
            <p:nvPicPr>
              <p:cNvPr id="54" name="Graphic 53">
                <a:extLst>
                  <a:ext uri="{FF2B5EF4-FFF2-40B4-BE49-F238E27FC236}">
                    <a16:creationId xmlns:a16="http://schemas.microsoft.com/office/drawing/2014/main" id="{41F5E8A9-D16E-A664-3D7B-0123D4930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75834" y="5344621"/>
                <a:ext cx="457200" cy="457200"/>
              </a:xfrm>
              <a:prstGeom prst="rect">
                <a:avLst/>
              </a:prstGeom>
            </p:spPr>
          </p:pic>
        </p:grpSp>
        <p:sp>
          <p:nvSpPr>
            <p:cNvPr id="52" name="TextBox 51">
              <a:extLst>
                <a:ext uri="{FF2B5EF4-FFF2-40B4-BE49-F238E27FC236}">
                  <a16:creationId xmlns:a16="http://schemas.microsoft.com/office/drawing/2014/main" id="{57C5CDC3-9E97-663B-0DD2-AA0660E39576}"/>
                </a:ext>
              </a:extLst>
            </p:cNvPr>
            <p:cNvSpPr txBox="1"/>
            <p:nvPr/>
          </p:nvSpPr>
          <p:spPr>
            <a:xfrm>
              <a:off x="9510200" y="5734257"/>
              <a:ext cx="1873334" cy="276999"/>
            </a:xfrm>
            <a:prstGeom prst="rect">
              <a:avLst/>
            </a:prstGeom>
            <a:noFill/>
          </p:spPr>
          <p:txBody>
            <a:bodyPr wrap="none" rtlCol="0">
              <a:spAutoFit/>
            </a:bodyPr>
            <a:lstStyle/>
            <a:p>
              <a:pPr algn="ctr"/>
              <a:r>
                <a:rPr lang="en-US" sz="1200" b="1" dirty="0">
                  <a:solidFill>
                    <a:prstClr val="black"/>
                  </a:solidFill>
                </a:rPr>
                <a:t>GitHub / Azure DevOps</a:t>
              </a:r>
            </a:p>
          </p:txBody>
        </p:sp>
      </p:grpSp>
      <p:sp>
        <p:nvSpPr>
          <p:cNvPr id="55" name="Rectangle 54">
            <a:extLst>
              <a:ext uri="{FF2B5EF4-FFF2-40B4-BE49-F238E27FC236}">
                <a16:creationId xmlns:a16="http://schemas.microsoft.com/office/drawing/2014/main" id="{00DA85A1-946D-F596-F91B-CF89D30DDF65}"/>
              </a:ext>
            </a:extLst>
          </p:cNvPr>
          <p:cNvSpPr/>
          <p:nvPr/>
        </p:nvSpPr>
        <p:spPr bwMode="auto">
          <a:xfrm>
            <a:off x="123625" y="4848615"/>
            <a:ext cx="11921713" cy="581894"/>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56" name="Group 55">
            <a:extLst>
              <a:ext uri="{FF2B5EF4-FFF2-40B4-BE49-F238E27FC236}">
                <a16:creationId xmlns:a16="http://schemas.microsoft.com/office/drawing/2014/main" id="{CDAFFBA5-A880-C4CB-BF79-6290B48D12A2}"/>
              </a:ext>
            </a:extLst>
          </p:cNvPr>
          <p:cNvGrpSpPr/>
          <p:nvPr/>
        </p:nvGrpSpPr>
        <p:grpSpPr>
          <a:xfrm>
            <a:off x="5748041" y="4819434"/>
            <a:ext cx="1510350" cy="618411"/>
            <a:chOff x="5290904" y="4111734"/>
            <a:chExt cx="1510350" cy="618411"/>
          </a:xfrm>
        </p:grpSpPr>
        <p:pic>
          <p:nvPicPr>
            <p:cNvPr id="57" name="Graphic 56">
              <a:extLst>
                <a:ext uri="{FF2B5EF4-FFF2-40B4-BE49-F238E27FC236}">
                  <a16:creationId xmlns:a16="http://schemas.microsoft.com/office/drawing/2014/main" id="{040ADBE0-9789-3E1A-2983-9BBBC04D75A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17479" y="4111734"/>
              <a:ext cx="457200" cy="457200"/>
            </a:xfrm>
            <a:prstGeom prst="rect">
              <a:avLst/>
            </a:prstGeom>
          </p:spPr>
        </p:pic>
        <p:sp>
          <p:nvSpPr>
            <p:cNvPr id="58" name="TextBox 57">
              <a:extLst>
                <a:ext uri="{FF2B5EF4-FFF2-40B4-BE49-F238E27FC236}">
                  <a16:creationId xmlns:a16="http://schemas.microsoft.com/office/drawing/2014/main" id="{C4AA91B0-32CE-6ED1-FCC4-D14F43F75E81}"/>
                </a:ext>
              </a:extLst>
            </p:cNvPr>
            <p:cNvSpPr txBox="1"/>
            <p:nvPr/>
          </p:nvSpPr>
          <p:spPr>
            <a:xfrm>
              <a:off x="5290904" y="4453146"/>
              <a:ext cx="1510350" cy="276999"/>
            </a:xfrm>
            <a:prstGeom prst="rect">
              <a:avLst/>
            </a:prstGeom>
            <a:noFill/>
          </p:spPr>
          <p:txBody>
            <a:bodyPr wrap="none" rtlCol="0" anchor="ctr">
              <a:spAutoFit/>
            </a:bodyPr>
            <a:lstStyle/>
            <a:p>
              <a:r>
                <a:rPr lang="en-US" sz="1200" b="1" dirty="0">
                  <a:solidFill>
                    <a:prstClr val="black"/>
                  </a:solidFill>
                </a:rPr>
                <a:t>Microsoft Purview</a:t>
              </a:r>
            </a:p>
          </p:txBody>
        </p:sp>
      </p:grpSp>
      <p:grpSp>
        <p:nvGrpSpPr>
          <p:cNvPr id="59" name="Group 58">
            <a:extLst>
              <a:ext uri="{FF2B5EF4-FFF2-40B4-BE49-F238E27FC236}">
                <a16:creationId xmlns:a16="http://schemas.microsoft.com/office/drawing/2014/main" id="{7D75ECA2-8EF9-0573-019A-9315966FE6E1}"/>
              </a:ext>
            </a:extLst>
          </p:cNvPr>
          <p:cNvGrpSpPr/>
          <p:nvPr/>
        </p:nvGrpSpPr>
        <p:grpSpPr>
          <a:xfrm>
            <a:off x="1923247" y="2430258"/>
            <a:ext cx="1114409" cy="1072292"/>
            <a:chOff x="1615135" y="1317425"/>
            <a:chExt cx="1114409" cy="1072292"/>
          </a:xfrm>
        </p:grpSpPr>
        <p:pic>
          <p:nvPicPr>
            <p:cNvPr id="60" name="Graphic 59">
              <a:extLst>
                <a:ext uri="{FF2B5EF4-FFF2-40B4-BE49-F238E27FC236}">
                  <a16:creationId xmlns:a16="http://schemas.microsoft.com/office/drawing/2014/main" id="{08AAB78C-5204-AD80-A7D1-061A6CC28A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29439" y="1317425"/>
              <a:ext cx="685800" cy="685800"/>
            </a:xfrm>
            <a:prstGeom prst="rect">
              <a:avLst/>
            </a:prstGeom>
          </p:spPr>
        </p:pic>
        <p:sp>
          <p:nvSpPr>
            <p:cNvPr id="61" name="TextBox 60">
              <a:extLst>
                <a:ext uri="{FF2B5EF4-FFF2-40B4-BE49-F238E27FC236}">
                  <a16:creationId xmlns:a16="http://schemas.microsoft.com/office/drawing/2014/main" id="{C4CEB5ED-02F8-9387-3ADB-08B3530B858A}"/>
                </a:ext>
              </a:extLst>
            </p:cNvPr>
            <p:cNvSpPr txBox="1"/>
            <p:nvPr/>
          </p:nvSpPr>
          <p:spPr>
            <a:xfrm>
              <a:off x="1615135" y="1928052"/>
              <a:ext cx="1114409" cy="461665"/>
            </a:xfrm>
            <a:prstGeom prst="rect">
              <a:avLst/>
            </a:prstGeom>
            <a:noFill/>
          </p:spPr>
          <p:txBody>
            <a:bodyPr wrap="none" rtlCol="0">
              <a:spAutoFit/>
            </a:bodyPr>
            <a:lstStyle/>
            <a:p>
              <a:pPr algn="ctr"/>
              <a:r>
                <a:rPr lang="en-US" sz="1200" b="1" dirty="0">
                  <a:solidFill>
                    <a:prstClr val="black"/>
                  </a:solidFill>
                </a:rPr>
                <a:t>Data Factory</a:t>
              </a:r>
            </a:p>
            <a:p>
              <a:pPr algn="ctr"/>
              <a:r>
                <a:rPr lang="en-US" sz="1200" b="1" dirty="0">
                  <a:solidFill>
                    <a:prstClr val="black"/>
                  </a:solidFill>
                </a:rPr>
                <a:t>Pipelines</a:t>
              </a:r>
            </a:p>
          </p:txBody>
        </p:sp>
      </p:grpSp>
      <p:sp>
        <p:nvSpPr>
          <p:cNvPr id="62" name="Rectangle 61">
            <a:extLst>
              <a:ext uri="{FF2B5EF4-FFF2-40B4-BE49-F238E27FC236}">
                <a16:creationId xmlns:a16="http://schemas.microsoft.com/office/drawing/2014/main" id="{DAD00128-363D-6C7B-EE70-6E934806C882}"/>
              </a:ext>
            </a:extLst>
          </p:cNvPr>
          <p:cNvSpPr/>
          <p:nvPr/>
        </p:nvSpPr>
        <p:spPr bwMode="auto">
          <a:xfrm>
            <a:off x="3376545" y="1062571"/>
            <a:ext cx="1751474" cy="3675217"/>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66" name="Group 65">
            <a:extLst>
              <a:ext uri="{FF2B5EF4-FFF2-40B4-BE49-F238E27FC236}">
                <a16:creationId xmlns:a16="http://schemas.microsoft.com/office/drawing/2014/main" id="{6EA774FB-44A6-D2D7-67EF-A2D40C2A9EF4}"/>
              </a:ext>
            </a:extLst>
          </p:cNvPr>
          <p:cNvGrpSpPr/>
          <p:nvPr/>
        </p:nvGrpSpPr>
        <p:grpSpPr>
          <a:xfrm>
            <a:off x="3736757" y="2583021"/>
            <a:ext cx="1031051" cy="634316"/>
            <a:chOff x="6069799" y="3690223"/>
            <a:chExt cx="1161593" cy="634316"/>
          </a:xfrm>
        </p:grpSpPr>
        <p:pic>
          <p:nvPicPr>
            <p:cNvPr id="67" name="Graphic 66">
              <a:extLst>
                <a:ext uri="{FF2B5EF4-FFF2-40B4-BE49-F238E27FC236}">
                  <a16:creationId xmlns:a16="http://schemas.microsoft.com/office/drawing/2014/main" id="{5E15200D-D288-045D-E6BD-CC8BE1104CB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21996" y="3690223"/>
              <a:ext cx="457200" cy="457200"/>
            </a:xfrm>
            <a:prstGeom prst="rect">
              <a:avLst/>
            </a:prstGeom>
          </p:spPr>
        </p:pic>
        <p:sp>
          <p:nvSpPr>
            <p:cNvPr id="68" name="TextBox 67">
              <a:extLst>
                <a:ext uri="{FF2B5EF4-FFF2-40B4-BE49-F238E27FC236}">
                  <a16:creationId xmlns:a16="http://schemas.microsoft.com/office/drawing/2014/main" id="{60660E04-BA24-6EB0-2379-211ED6879906}"/>
                </a:ext>
              </a:extLst>
            </p:cNvPr>
            <p:cNvSpPr txBox="1"/>
            <p:nvPr/>
          </p:nvSpPr>
          <p:spPr>
            <a:xfrm>
              <a:off x="6069799" y="4047540"/>
              <a:ext cx="1161593" cy="276999"/>
            </a:xfrm>
            <a:prstGeom prst="rect">
              <a:avLst/>
            </a:prstGeom>
            <a:noFill/>
          </p:spPr>
          <p:txBody>
            <a:bodyPr wrap="none" rtlCol="0">
              <a:spAutoFit/>
            </a:bodyPr>
            <a:lstStyle/>
            <a:p>
              <a:pPr algn="ctr"/>
              <a:r>
                <a:rPr lang="en-US" sz="1200" b="1" dirty="0">
                  <a:solidFill>
                    <a:prstClr val="black"/>
                  </a:solidFill>
                </a:rPr>
                <a:t>ADLS Gen2</a:t>
              </a:r>
            </a:p>
          </p:txBody>
        </p:sp>
      </p:grpSp>
      <p:sp>
        <p:nvSpPr>
          <p:cNvPr id="74" name="Rectangle 73">
            <a:extLst>
              <a:ext uri="{FF2B5EF4-FFF2-40B4-BE49-F238E27FC236}">
                <a16:creationId xmlns:a16="http://schemas.microsoft.com/office/drawing/2014/main" id="{2EF1C4DA-4258-DA41-5B19-36E8A3DC3726}"/>
              </a:ext>
            </a:extLst>
          </p:cNvPr>
          <p:cNvSpPr/>
          <p:nvPr/>
        </p:nvSpPr>
        <p:spPr bwMode="auto">
          <a:xfrm>
            <a:off x="123625" y="1062571"/>
            <a:ext cx="1325880" cy="3685650"/>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DATA SOURCES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0C3D36FD-4218-B445-361D-31D4AEB040B2}"/>
              </a:ext>
            </a:extLst>
          </p:cNvPr>
          <p:cNvSpPr/>
          <p:nvPr/>
        </p:nvSpPr>
        <p:spPr bwMode="auto">
          <a:xfrm>
            <a:off x="10719458" y="1062571"/>
            <a:ext cx="1325880" cy="3675217"/>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BUSINESS USERS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cxnSp>
        <p:nvCxnSpPr>
          <p:cNvPr id="100" name="Elbow Connector 125">
            <a:extLst>
              <a:ext uri="{FF2B5EF4-FFF2-40B4-BE49-F238E27FC236}">
                <a16:creationId xmlns:a16="http://schemas.microsoft.com/office/drawing/2014/main" id="{DEC6C784-DE7B-5156-3D45-F9D9BA2346CF}"/>
              </a:ext>
            </a:extLst>
          </p:cNvPr>
          <p:cNvCxnSpPr>
            <a:cxnSpLocks/>
            <a:stCxn id="60" idx="3"/>
            <a:endCxn id="67" idx="1"/>
          </p:cNvCxnSpPr>
          <p:nvPr/>
        </p:nvCxnSpPr>
        <p:spPr>
          <a:xfrm>
            <a:off x="2823351" y="2773158"/>
            <a:ext cx="1226022" cy="38463"/>
          </a:xfrm>
          <a:prstGeom prst="bentConnector3">
            <a:avLst>
              <a:gd name="adj1" fmla="val 50000"/>
            </a:avLst>
          </a:prstGeom>
          <a:noFill/>
          <a:ln w="19050" cap="flat" cmpd="sng" algn="ctr">
            <a:solidFill>
              <a:srgbClr val="0F5E44"/>
            </a:solidFill>
            <a:prstDash val="solid"/>
            <a:miter lim="800000"/>
            <a:tailEnd type="triangle"/>
          </a:ln>
          <a:effectLst/>
        </p:spPr>
      </p:cxnSp>
      <p:grpSp>
        <p:nvGrpSpPr>
          <p:cNvPr id="111" name="Group 110">
            <a:extLst>
              <a:ext uri="{FF2B5EF4-FFF2-40B4-BE49-F238E27FC236}">
                <a16:creationId xmlns:a16="http://schemas.microsoft.com/office/drawing/2014/main" id="{881A07EE-179D-6B20-AABC-C0567C9DBAA2}"/>
              </a:ext>
            </a:extLst>
          </p:cNvPr>
          <p:cNvGrpSpPr/>
          <p:nvPr/>
        </p:nvGrpSpPr>
        <p:grpSpPr>
          <a:xfrm>
            <a:off x="230780" y="1721355"/>
            <a:ext cx="1119025" cy="1091710"/>
            <a:chOff x="230780" y="1859494"/>
            <a:chExt cx="1119025" cy="1091710"/>
          </a:xfrm>
        </p:grpSpPr>
        <p:pic>
          <p:nvPicPr>
            <p:cNvPr id="107" name="Graphic 106">
              <a:extLst>
                <a:ext uri="{FF2B5EF4-FFF2-40B4-BE49-F238E27FC236}">
                  <a16:creationId xmlns:a16="http://schemas.microsoft.com/office/drawing/2014/main" id="{74535D98-E78B-3761-0965-4F185C1EC6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7694" y="1859494"/>
              <a:ext cx="425196" cy="685800"/>
            </a:xfrm>
            <a:prstGeom prst="rect">
              <a:avLst/>
            </a:prstGeom>
          </p:spPr>
        </p:pic>
        <p:sp>
          <p:nvSpPr>
            <p:cNvPr id="108" name="TextBox 107">
              <a:extLst>
                <a:ext uri="{FF2B5EF4-FFF2-40B4-BE49-F238E27FC236}">
                  <a16:creationId xmlns:a16="http://schemas.microsoft.com/office/drawing/2014/main" id="{456EF507-B426-FE4E-05BF-BF549E8C65FE}"/>
                </a:ext>
              </a:extLst>
            </p:cNvPr>
            <p:cNvSpPr txBox="1"/>
            <p:nvPr/>
          </p:nvSpPr>
          <p:spPr>
            <a:xfrm>
              <a:off x="230780" y="2489539"/>
              <a:ext cx="1119025" cy="461665"/>
            </a:xfrm>
            <a:prstGeom prst="rect">
              <a:avLst/>
            </a:prstGeom>
            <a:noFill/>
          </p:spPr>
          <p:txBody>
            <a:bodyPr wrap="none" rtlCol="0">
              <a:spAutoFit/>
            </a:bodyPr>
            <a:lstStyle/>
            <a:p>
              <a:pPr algn="ctr"/>
              <a:r>
                <a:rPr lang="en-US" sz="1200" b="1" dirty="0">
                  <a:solidFill>
                    <a:prstClr val="black"/>
                  </a:solidFill>
                </a:rPr>
                <a:t>Dynamics</a:t>
              </a:r>
            </a:p>
            <a:p>
              <a:pPr algn="ctr"/>
              <a:r>
                <a:rPr lang="en-US" sz="1200" b="1" dirty="0">
                  <a:solidFill>
                    <a:prstClr val="black"/>
                  </a:solidFill>
                </a:rPr>
                <a:t>NAV 2009 R2</a:t>
              </a:r>
            </a:p>
          </p:txBody>
        </p:sp>
      </p:grpSp>
      <p:grpSp>
        <p:nvGrpSpPr>
          <p:cNvPr id="110" name="Group 109">
            <a:extLst>
              <a:ext uri="{FF2B5EF4-FFF2-40B4-BE49-F238E27FC236}">
                <a16:creationId xmlns:a16="http://schemas.microsoft.com/office/drawing/2014/main" id="{0A2FFB61-5464-8652-D06D-1DC5181A1695}"/>
              </a:ext>
            </a:extLst>
          </p:cNvPr>
          <p:cNvGrpSpPr/>
          <p:nvPr/>
        </p:nvGrpSpPr>
        <p:grpSpPr>
          <a:xfrm>
            <a:off x="356519" y="3136135"/>
            <a:ext cx="867546" cy="1085594"/>
            <a:chOff x="376157" y="3274274"/>
            <a:chExt cx="867546" cy="1085594"/>
          </a:xfrm>
        </p:grpSpPr>
        <p:pic>
          <p:nvPicPr>
            <p:cNvPr id="106" name="Picture 105">
              <a:extLst>
                <a:ext uri="{FF2B5EF4-FFF2-40B4-BE49-F238E27FC236}">
                  <a16:creationId xmlns:a16="http://schemas.microsoft.com/office/drawing/2014/main" id="{8CFABB7E-8AD8-EBB8-8C3A-D99F1D2764F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67029" y="3274274"/>
              <a:ext cx="685800" cy="685800"/>
            </a:xfrm>
            <a:prstGeom prst="rect">
              <a:avLst/>
            </a:prstGeom>
          </p:spPr>
        </p:pic>
        <p:sp>
          <p:nvSpPr>
            <p:cNvPr id="109" name="TextBox 108">
              <a:extLst>
                <a:ext uri="{FF2B5EF4-FFF2-40B4-BE49-F238E27FC236}">
                  <a16:creationId xmlns:a16="http://schemas.microsoft.com/office/drawing/2014/main" id="{E6F470C0-3C72-BBCB-45E5-E786D6490DFB}"/>
                </a:ext>
              </a:extLst>
            </p:cNvPr>
            <p:cNvSpPr txBox="1"/>
            <p:nvPr/>
          </p:nvSpPr>
          <p:spPr>
            <a:xfrm>
              <a:off x="376157" y="3898203"/>
              <a:ext cx="867546" cy="461665"/>
            </a:xfrm>
            <a:prstGeom prst="rect">
              <a:avLst/>
            </a:prstGeom>
            <a:noFill/>
          </p:spPr>
          <p:txBody>
            <a:bodyPr wrap="none" rtlCol="0">
              <a:spAutoFit/>
            </a:bodyPr>
            <a:lstStyle/>
            <a:p>
              <a:pPr algn="ctr"/>
              <a:r>
                <a:rPr lang="en-US" sz="1200" b="1" dirty="0">
                  <a:solidFill>
                    <a:prstClr val="black"/>
                  </a:solidFill>
                </a:rPr>
                <a:t>Business</a:t>
              </a:r>
            </a:p>
            <a:p>
              <a:pPr algn="ctr"/>
              <a:r>
                <a:rPr lang="en-US" sz="1200" b="1" dirty="0">
                  <a:solidFill>
                    <a:prstClr val="black"/>
                  </a:solidFill>
                </a:rPr>
                <a:t>Central</a:t>
              </a:r>
            </a:p>
          </p:txBody>
        </p:sp>
      </p:grpSp>
      <p:grpSp>
        <p:nvGrpSpPr>
          <p:cNvPr id="123" name="Group 122">
            <a:extLst>
              <a:ext uri="{FF2B5EF4-FFF2-40B4-BE49-F238E27FC236}">
                <a16:creationId xmlns:a16="http://schemas.microsoft.com/office/drawing/2014/main" id="{4F6A3739-6571-B0C2-F7B3-FC24589A791D}"/>
              </a:ext>
            </a:extLst>
          </p:cNvPr>
          <p:cNvGrpSpPr/>
          <p:nvPr/>
        </p:nvGrpSpPr>
        <p:grpSpPr>
          <a:xfrm>
            <a:off x="5691539" y="3155567"/>
            <a:ext cx="915819" cy="1108008"/>
            <a:chOff x="3515817" y="2517242"/>
            <a:chExt cx="915819" cy="1108008"/>
          </a:xfrm>
        </p:grpSpPr>
        <p:grpSp>
          <p:nvGrpSpPr>
            <p:cNvPr id="124" name="Group 123">
              <a:extLst>
                <a:ext uri="{FF2B5EF4-FFF2-40B4-BE49-F238E27FC236}">
                  <a16:creationId xmlns:a16="http://schemas.microsoft.com/office/drawing/2014/main" id="{608F4ACD-39A6-C135-F068-723DAB4F4166}"/>
                </a:ext>
              </a:extLst>
            </p:cNvPr>
            <p:cNvGrpSpPr/>
            <p:nvPr/>
          </p:nvGrpSpPr>
          <p:grpSpPr>
            <a:xfrm>
              <a:off x="3515817" y="2517242"/>
              <a:ext cx="914400" cy="831009"/>
              <a:chOff x="6024841" y="3075713"/>
              <a:chExt cx="914400" cy="831009"/>
            </a:xfrm>
          </p:grpSpPr>
          <p:pic>
            <p:nvPicPr>
              <p:cNvPr id="126" name="Graphic 125">
                <a:extLst>
                  <a:ext uri="{FF2B5EF4-FFF2-40B4-BE49-F238E27FC236}">
                    <a16:creationId xmlns:a16="http://schemas.microsoft.com/office/drawing/2014/main" id="{8B4901D4-235B-2DB2-6F9A-C900C5F6D0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24841" y="3075713"/>
                <a:ext cx="685800" cy="685800"/>
              </a:xfrm>
              <a:prstGeom prst="rect">
                <a:avLst/>
              </a:prstGeom>
            </p:spPr>
          </p:pic>
          <p:pic>
            <p:nvPicPr>
              <p:cNvPr id="127" name="Picture 126">
                <a:extLst>
                  <a:ext uri="{FF2B5EF4-FFF2-40B4-BE49-F238E27FC236}">
                    <a16:creationId xmlns:a16="http://schemas.microsoft.com/office/drawing/2014/main" id="{FE3777F3-ACBC-D3E6-BC76-8ECDDBEEB8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82041" y="3671464"/>
                <a:ext cx="457200" cy="235258"/>
              </a:xfrm>
              <a:prstGeom prst="rect">
                <a:avLst/>
              </a:prstGeom>
            </p:spPr>
          </p:pic>
        </p:grpSp>
        <p:sp>
          <p:nvSpPr>
            <p:cNvPr id="125" name="TextBox 124">
              <a:extLst>
                <a:ext uri="{FF2B5EF4-FFF2-40B4-BE49-F238E27FC236}">
                  <a16:creationId xmlns:a16="http://schemas.microsoft.com/office/drawing/2014/main" id="{9EA486D2-789D-77E6-BFF7-2D4B27A41291}"/>
                </a:ext>
              </a:extLst>
            </p:cNvPr>
            <p:cNvSpPr txBox="1"/>
            <p:nvPr/>
          </p:nvSpPr>
          <p:spPr>
            <a:xfrm>
              <a:off x="3570503" y="3348251"/>
              <a:ext cx="861133" cy="276999"/>
            </a:xfrm>
            <a:prstGeom prst="rect">
              <a:avLst/>
            </a:prstGeom>
            <a:noFill/>
          </p:spPr>
          <p:txBody>
            <a:bodyPr wrap="none" rtlCol="0">
              <a:spAutoFit/>
            </a:bodyPr>
            <a:lstStyle/>
            <a:p>
              <a:r>
                <a:rPr lang="en-US" sz="1200" b="1" dirty="0"/>
                <a:t>Pipelines</a:t>
              </a:r>
            </a:p>
          </p:txBody>
        </p:sp>
      </p:grpSp>
      <p:cxnSp>
        <p:nvCxnSpPr>
          <p:cNvPr id="133" name="Connector: Elbow 132">
            <a:extLst>
              <a:ext uri="{FF2B5EF4-FFF2-40B4-BE49-F238E27FC236}">
                <a16:creationId xmlns:a16="http://schemas.microsoft.com/office/drawing/2014/main" id="{75C2CD55-3D27-3279-52B4-91E33C500917}"/>
              </a:ext>
            </a:extLst>
          </p:cNvPr>
          <p:cNvCxnSpPr>
            <a:cxnSpLocks/>
            <a:stCxn id="107" idx="3"/>
            <a:endCxn id="60" idx="1"/>
          </p:cNvCxnSpPr>
          <p:nvPr/>
        </p:nvCxnSpPr>
        <p:spPr>
          <a:xfrm>
            <a:off x="1002890" y="2064255"/>
            <a:ext cx="1134661" cy="708903"/>
          </a:xfrm>
          <a:prstGeom prst="bentConnector3">
            <a:avLst>
              <a:gd name="adj1" fmla="val 67066"/>
            </a:avLst>
          </a:prstGeom>
          <a:ln w="19050">
            <a:solidFill>
              <a:srgbClr val="00205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A691FE4-41E5-D52C-F6BD-BF78968C28D0}"/>
              </a:ext>
            </a:extLst>
          </p:cNvPr>
          <p:cNvCxnSpPr>
            <a:cxnSpLocks/>
            <a:stCxn id="106" idx="3"/>
            <a:endCxn id="60" idx="1"/>
          </p:cNvCxnSpPr>
          <p:nvPr/>
        </p:nvCxnSpPr>
        <p:spPr>
          <a:xfrm flipV="1">
            <a:off x="1133191" y="2773158"/>
            <a:ext cx="1004360" cy="705877"/>
          </a:xfrm>
          <a:prstGeom prst="bentConnector3">
            <a:avLst>
              <a:gd name="adj1" fmla="val 62853"/>
            </a:avLst>
          </a:prstGeom>
          <a:ln w="19050">
            <a:solidFill>
              <a:srgbClr val="028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25">
            <a:extLst>
              <a:ext uri="{FF2B5EF4-FFF2-40B4-BE49-F238E27FC236}">
                <a16:creationId xmlns:a16="http://schemas.microsoft.com/office/drawing/2014/main" id="{B2950A80-F306-1086-57B1-9DABA1B60D05}"/>
              </a:ext>
            </a:extLst>
          </p:cNvPr>
          <p:cNvCxnSpPr>
            <a:cxnSpLocks/>
            <a:stCxn id="126" idx="1"/>
            <a:endCxn id="67" idx="3"/>
          </p:cNvCxnSpPr>
          <p:nvPr/>
        </p:nvCxnSpPr>
        <p:spPr>
          <a:xfrm rot="10800000">
            <a:off x="4455193" y="2811621"/>
            <a:ext cx="1236347" cy="686846"/>
          </a:xfrm>
          <a:prstGeom prst="bentConnector3">
            <a:avLst>
              <a:gd name="adj1" fmla="val 24399"/>
            </a:avLst>
          </a:prstGeom>
          <a:noFill/>
          <a:ln w="19050" cap="flat" cmpd="sng" algn="ctr">
            <a:solidFill>
              <a:srgbClr val="0F5E44"/>
            </a:solidFill>
            <a:prstDash val="solid"/>
            <a:miter lim="800000"/>
            <a:headEnd type="triangle"/>
            <a:tailEnd type="triangle"/>
          </a:ln>
          <a:effectLst/>
        </p:spPr>
      </p:cxnSp>
      <p:grpSp>
        <p:nvGrpSpPr>
          <p:cNvPr id="159" name="Group 158">
            <a:extLst>
              <a:ext uri="{FF2B5EF4-FFF2-40B4-BE49-F238E27FC236}">
                <a16:creationId xmlns:a16="http://schemas.microsoft.com/office/drawing/2014/main" id="{8464402E-45D1-AEC5-C5D2-2933A6E09E15}"/>
              </a:ext>
            </a:extLst>
          </p:cNvPr>
          <p:cNvGrpSpPr/>
          <p:nvPr/>
        </p:nvGrpSpPr>
        <p:grpSpPr>
          <a:xfrm>
            <a:off x="7919119" y="1265632"/>
            <a:ext cx="814647" cy="1017170"/>
            <a:chOff x="7494681" y="1469809"/>
            <a:chExt cx="814647" cy="1017170"/>
          </a:xfrm>
        </p:grpSpPr>
        <p:pic>
          <p:nvPicPr>
            <p:cNvPr id="131" name="Graphic 130">
              <a:extLst>
                <a:ext uri="{FF2B5EF4-FFF2-40B4-BE49-F238E27FC236}">
                  <a16:creationId xmlns:a16="http://schemas.microsoft.com/office/drawing/2014/main" id="{D6EC5E7F-CDE1-E52D-9DB7-A533A0E9C4C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559104" y="1469809"/>
              <a:ext cx="685800" cy="685800"/>
            </a:xfrm>
            <a:prstGeom prst="rect">
              <a:avLst/>
            </a:prstGeom>
          </p:spPr>
        </p:pic>
        <p:sp>
          <p:nvSpPr>
            <p:cNvPr id="158" name="TextBox 157">
              <a:extLst>
                <a:ext uri="{FF2B5EF4-FFF2-40B4-BE49-F238E27FC236}">
                  <a16:creationId xmlns:a16="http://schemas.microsoft.com/office/drawing/2014/main" id="{8B3396B5-0227-500A-B17C-C4F5D3B80E7E}"/>
                </a:ext>
              </a:extLst>
            </p:cNvPr>
            <p:cNvSpPr txBox="1"/>
            <p:nvPr/>
          </p:nvSpPr>
          <p:spPr>
            <a:xfrm>
              <a:off x="7494681" y="2025314"/>
              <a:ext cx="814647" cy="461665"/>
            </a:xfrm>
            <a:prstGeom prst="rect">
              <a:avLst/>
            </a:prstGeom>
            <a:noFill/>
          </p:spPr>
          <p:txBody>
            <a:bodyPr wrap="none" rtlCol="0">
              <a:spAutoFit/>
            </a:bodyPr>
            <a:lstStyle/>
            <a:p>
              <a:r>
                <a:rPr lang="en-US" sz="1200" b="1" dirty="0"/>
                <a:t>Azure AI</a:t>
              </a:r>
            </a:p>
            <a:p>
              <a:r>
                <a:rPr lang="en-US" sz="1200" b="1" dirty="0"/>
                <a:t>Services</a:t>
              </a:r>
            </a:p>
          </p:txBody>
        </p:sp>
      </p:grpSp>
      <p:grpSp>
        <p:nvGrpSpPr>
          <p:cNvPr id="164" name="Group 163">
            <a:extLst>
              <a:ext uri="{FF2B5EF4-FFF2-40B4-BE49-F238E27FC236}">
                <a16:creationId xmlns:a16="http://schemas.microsoft.com/office/drawing/2014/main" id="{693A189E-5FCA-3512-E990-EAA7C30D03C6}"/>
              </a:ext>
            </a:extLst>
          </p:cNvPr>
          <p:cNvGrpSpPr/>
          <p:nvPr/>
        </p:nvGrpSpPr>
        <p:grpSpPr>
          <a:xfrm>
            <a:off x="7031957" y="1309557"/>
            <a:ext cx="877163" cy="929321"/>
            <a:chOff x="7031957" y="2157378"/>
            <a:chExt cx="877163" cy="929321"/>
          </a:xfrm>
        </p:grpSpPr>
        <p:pic>
          <p:nvPicPr>
            <p:cNvPr id="69" name="Graphic 68">
              <a:extLst>
                <a:ext uri="{FF2B5EF4-FFF2-40B4-BE49-F238E27FC236}">
                  <a16:creationId xmlns:a16="http://schemas.microsoft.com/office/drawing/2014/main" id="{80ADBB97-67AB-BF55-97F0-BF6F9472837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127638" y="2157378"/>
              <a:ext cx="685800" cy="685800"/>
            </a:xfrm>
            <a:prstGeom prst="rect">
              <a:avLst/>
            </a:prstGeom>
          </p:spPr>
        </p:pic>
        <p:sp>
          <p:nvSpPr>
            <p:cNvPr id="161" name="TextBox 160">
              <a:extLst>
                <a:ext uri="{FF2B5EF4-FFF2-40B4-BE49-F238E27FC236}">
                  <a16:creationId xmlns:a16="http://schemas.microsoft.com/office/drawing/2014/main" id="{93C3AE24-0096-10FD-722A-53B68856FC6B}"/>
                </a:ext>
              </a:extLst>
            </p:cNvPr>
            <p:cNvSpPr txBox="1"/>
            <p:nvPr/>
          </p:nvSpPr>
          <p:spPr>
            <a:xfrm>
              <a:off x="7031957" y="2809700"/>
              <a:ext cx="877163" cy="276999"/>
            </a:xfrm>
            <a:prstGeom prst="rect">
              <a:avLst/>
            </a:prstGeom>
            <a:noFill/>
          </p:spPr>
          <p:txBody>
            <a:bodyPr wrap="none" rtlCol="0">
              <a:spAutoFit/>
            </a:bodyPr>
            <a:lstStyle/>
            <a:p>
              <a:r>
                <a:rPr lang="en-US" sz="1200" b="1" dirty="0"/>
                <a:t>Azure ML</a:t>
              </a:r>
            </a:p>
          </p:txBody>
        </p:sp>
      </p:grpSp>
      <p:cxnSp>
        <p:nvCxnSpPr>
          <p:cNvPr id="165" name="Elbow Connector 125">
            <a:extLst>
              <a:ext uri="{FF2B5EF4-FFF2-40B4-BE49-F238E27FC236}">
                <a16:creationId xmlns:a16="http://schemas.microsoft.com/office/drawing/2014/main" id="{EA6BEF53-4D04-5ECC-C4CD-75A3DBB18A2F}"/>
              </a:ext>
            </a:extLst>
          </p:cNvPr>
          <p:cNvCxnSpPr>
            <a:cxnSpLocks/>
            <a:stCxn id="121" idx="1"/>
            <a:endCxn id="67" idx="3"/>
          </p:cNvCxnSpPr>
          <p:nvPr/>
        </p:nvCxnSpPr>
        <p:spPr>
          <a:xfrm rot="10800000" flipV="1">
            <a:off x="4455193" y="2072173"/>
            <a:ext cx="1249055" cy="739448"/>
          </a:xfrm>
          <a:prstGeom prst="bentConnector3">
            <a:avLst>
              <a:gd name="adj1" fmla="val 24659"/>
            </a:avLst>
          </a:prstGeom>
          <a:noFill/>
          <a:ln w="19050" cap="flat" cmpd="sng" algn="ctr">
            <a:solidFill>
              <a:srgbClr val="0F5E44"/>
            </a:solidFill>
            <a:prstDash val="solid"/>
            <a:miter lim="800000"/>
            <a:headEnd type="triangle"/>
            <a:tailEnd type="triangle"/>
          </a:ln>
          <a:effectLst/>
        </p:spPr>
      </p:cxnSp>
      <p:grpSp>
        <p:nvGrpSpPr>
          <p:cNvPr id="174" name="Group 173">
            <a:extLst>
              <a:ext uri="{FF2B5EF4-FFF2-40B4-BE49-F238E27FC236}">
                <a16:creationId xmlns:a16="http://schemas.microsoft.com/office/drawing/2014/main" id="{0DD6C892-E843-74B6-EC36-A9BF7EE559F0}"/>
              </a:ext>
            </a:extLst>
          </p:cNvPr>
          <p:cNvGrpSpPr/>
          <p:nvPr/>
        </p:nvGrpSpPr>
        <p:grpSpPr>
          <a:xfrm>
            <a:off x="5612282" y="1729273"/>
            <a:ext cx="1074333" cy="1043539"/>
            <a:chOff x="5612282" y="1647212"/>
            <a:chExt cx="1074333" cy="1043539"/>
          </a:xfrm>
        </p:grpSpPr>
        <p:grpSp>
          <p:nvGrpSpPr>
            <p:cNvPr id="120" name="Group 119">
              <a:extLst>
                <a:ext uri="{FF2B5EF4-FFF2-40B4-BE49-F238E27FC236}">
                  <a16:creationId xmlns:a16="http://schemas.microsoft.com/office/drawing/2014/main" id="{B807A5D8-53DB-7E47-FAD7-A4D4B0CB7C1F}"/>
                </a:ext>
              </a:extLst>
            </p:cNvPr>
            <p:cNvGrpSpPr/>
            <p:nvPr/>
          </p:nvGrpSpPr>
          <p:grpSpPr>
            <a:xfrm>
              <a:off x="5704247" y="1647212"/>
              <a:ext cx="890402" cy="901371"/>
              <a:chOff x="6606502" y="2873392"/>
              <a:chExt cx="890402" cy="901371"/>
            </a:xfrm>
          </p:grpSpPr>
          <p:pic>
            <p:nvPicPr>
              <p:cNvPr id="121" name="Graphic 120">
                <a:extLst>
                  <a:ext uri="{FF2B5EF4-FFF2-40B4-BE49-F238E27FC236}">
                    <a16:creationId xmlns:a16="http://schemas.microsoft.com/office/drawing/2014/main" id="{79EF9798-15F2-E91A-6F90-07037EF6C1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6502" y="2873392"/>
                <a:ext cx="685800" cy="685800"/>
              </a:xfrm>
              <a:prstGeom prst="rect">
                <a:avLst/>
              </a:prstGeom>
            </p:spPr>
          </p:pic>
          <p:pic>
            <p:nvPicPr>
              <p:cNvPr id="122" name="Graphic 121">
                <a:extLst>
                  <a:ext uri="{FF2B5EF4-FFF2-40B4-BE49-F238E27FC236}">
                    <a16:creationId xmlns:a16="http://schemas.microsoft.com/office/drawing/2014/main" id="{C2727419-EBC2-F243-235D-B03F42F5C7C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039704" y="3317563"/>
                <a:ext cx="457200" cy="457200"/>
              </a:xfrm>
              <a:prstGeom prst="rect">
                <a:avLst/>
              </a:prstGeom>
            </p:spPr>
          </p:pic>
        </p:grpSp>
        <p:sp>
          <p:nvSpPr>
            <p:cNvPr id="169" name="TextBox 168">
              <a:extLst>
                <a:ext uri="{FF2B5EF4-FFF2-40B4-BE49-F238E27FC236}">
                  <a16:creationId xmlns:a16="http://schemas.microsoft.com/office/drawing/2014/main" id="{BA31AE6D-4F65-A621-3A2C-629CA1DA39D4}"/>
                </a:ext>
              </a:extLst>
            </p:cNvPr>
            <p:cNvSpPr txBox="1"/>
            <p:nvPr/>
          </p:nvSpPr>
          <p:spPr>
            <a:xfrm>
              <a:off x="5612282" y="2413752"/>
              <a:ext cx="1074333" cy="276999"/>
            </a:xfrm>
            <a:prstGeom prst="rect">
              <a:avLst/>
            </a:prstGeom>
            <a:noFill/>
          </p:spPr>
          <p:txBody>
            <a:bodyPr wrap="none" rtlCol="0">
              <a:spAutoFit/>
            </a:bodyPr>
            <a:lstStyle/>
            <a:p>
              <a:r>
                <a:rPr lang="en-US" sz="1200" b="1" dirty="0"/>
                <a:t>Spark Pools</a:t>
              </a:r>
            </a:p>
          </p:txBody>
        </p:sp>
      </p:grpSp>
      <p:cxnSp>
        <p:nvCxnSpPr>
          <p:cNvPr id="178" name="Connector: Elbow 177">
            <a:extLst>
              <a:ext uri="{FF2B5EF4-FFF2-40B4-BE49-F238E27FC236}">
                <a16:creationId xmlns:a16="http://schemas.microsoft.com/office/drawing/2014/main" id="{85432012-A771-F052-C9BA-6459499A1891}"/>
              </a:ext>
            </a:extLst>
          </p:cNvPr>
          <p:cNvCxnSpPr>
            <a:cxnSpLocks/>
            <a:endCxn id="26" idx="2"/>
          </p:cNvCxnSpPr>
          <p:nvPr/>
        </p:nvCxnSpPr>
        <p:spPr>
          <a:xfrm flipV="1">
            <a:off x="7031957" y="2407685"/>
            <a:ext cx="891782" cy="365127"/>
          </a:xfrm>
          <a:prstGeom prst="bentConnector2">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837CAE6C-E7BC-B258-E118-AA83D0605C46}"/>
              </a:ext>
            </a:extLst>
          </p:cNvPr>
          <p:cNvGrpSpPr/>
          <p:nvPr/>
        </p:nvGrpSpPr>
        <p:grpSpPr>
          <a:xfrm>
            <a:off x="9146203" y="3052312"/>
            <a:ext cx="1319592" cy="1119567"/>
            <a:chOff x="9146204" y="2724206"/>
            <a:chExt cx="1319592" cy="1119567"/>
          </a:xfrm>
        </p:grpSpPr>
        <p:pic>
          <p:nvPicPr>
            <p:cNvPr id="105" name="Graphic 104">
              <a:extLst>
                <a:ext uri="{FF2B5EF4-FFF2-40B4-BE49-F238E27FC236}">
                  <a16:creationId xmlns:a16="http://schemas.microsoft.com/office/drawing/2014/main" id="{A65D80D1-81AE-CD99-2FD6-B2CDE902B8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63100" y="2724206"/>
              <a:ext cx="685800" cy="685800"/>
            </a:xfrm>
            <a:prstGeom prst="rect">
              <a:avLst/>
            </a:prstGeom>
          </p:spPr>
        </p:pic>
        <p:sp>
          <p:nvSpPr>
            <p:cNvPr id="181" name="TextBox 180">
              <a:extLst>
                <a:ext uri="{FF2B5EF4-FFF2-40B4-BE49-F238E27FC236}">
                  <a16:creationId xmlns:a16="http://schemas.microsoft.com/office/drawing/2014/main" id="{453E91BA-90D6-4F58-ACF5-A2E16254CA2F}"/>
                </a:ext>
              </a:extLst>
            </p:cNvPr>
            <p:cNvSpPr txBox="1"/>
            <p:nvPr/>
          </p:nvSpPr>
          <p:spPr>
            <a:xfrm>
              <a:off x="9146204" y="3382108"/>
              <a:ext cx="1319592" cy="461665"/>
            </a:xfrm>
            <a:prstGeom prst="rect">
              <a:avLst/>
            </a:prstGeom>
            <a:noFill/>
          </p:spPr>
          <p:txBody>
            <a:bodyPr wrap="none" rtlCol="0">
              <a:spAutoFit/>
            </a:bodyPr>
            <a:lstStyle/>
            <a:p>
              <a:pPr algn="ctr"/>
              <a:r>
                <a:rPr lang="en-US" sz="1200" b="1" dirty="0"/>
                <a:t>Serverless SQL</a:t>
              </a:r>
            </a:p>
            <a:p>
              <a:pPr algn="ctr"/>
              <a:r>
                <a:rPr lang="en-US" sz="1200" b="1" dirty="0"/>
                <a:t>Pools</a:t>
              </a:r>
            </a:p>
          </p:txBody>
        </p:sp>
      </p:grpSp>
      <p:grpSp>
        <p:nvGrpSpPr>
          <p:cNvPr id="184" name="Group 183">
            <a:extLst>
              <a:ext uri="{FF2B5EF4-FFF2-40B4-BE49-F238E27FC236}">
                <a16:creationId xmlns:a16="http://schemas.microsoft.com/office/drawing/2014/main" id="{B4E36485-B25F-7335-BC1C-89940CC86E80}"/>
              </a:ext>
            </a:extLst>
          </p:cNvPr>
          <p:cNvGrpSpPr/>
          <p:nvPr/>
        </p:nvGrpSpPr>
        <p:grpSpPr>
          <a:xfrm>
            <a:off x="9384249" y="1705333"/>
            <a:ext cx="843501" cy="940179"/>
            <a:chOff x="9384249" y="1705333"/>
            <a:chExt cx="843501" cy="940179"/>
          </a:xfrm>
        </p:grpSpPr>
        <p:pic>
          <p:nvPicPr>
            <p:cNvPr id="104" name="Graphic 103">
              <a:extLst>
                <a:ext uri="{FF2B5EF4-FFF2-40B4-BE49-F238E27FC236}">
                  <a16:creationId xmlns:a16="http://schemas.microsoft.com/office/drawing/2014/main" id="{A40D19AA-B3D8-F27D-1062-3A0B92491BA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63099" y="1705333"/>
              <a:ext cx="685800" cy="685800"/>
            </a:xfrm>
            <a:prstGeom prst="rect">
              <a:avLst/>
            </a:prstGeom>
          </p:spPr>
        </p:pic>
        <p:sp>
          <p:nvSpPr>
            <p:cNvPr id="183" name="TextBox 182">
              <a:extLst>
                <a:ext uri="{FF2B5EF4-FFF2-40B4-BE49-F238E27FC236}">
                  <a16:creationId xmlns:a16="http://schemas.microsoft.com/office/drawing/2014/main" id="{89BA164A-9B96-ABD3-E26A-6CABC9B03792}"/>
                </a:ext>
              </a:extLst>
            </p:cNvPr>
            <p:cNvSpPr txBox="1"/>
            <p:nvPr/>
          </p:nvSpPr>
          <p:spPr>
            <a:xfrm>
              <a:off x="9384249" y="2368513"/>
              <a:ext cx="843501" cy="276999"/>
            </a:xfrm>
            <a:prstGeom prst="rect">
              <a:avLst/>
            </a:prstGeom>
            <a:noFill/>
          </p:spPr>
          <p:txBody>
            <a:bodyPr wrap="none" rtlCol="0">
              <a:spAutoFit/>
            </a:bodyPr>
            <a:lstStyle/>
            <a:p>
              <a:r>
                <a:rPr lang="en-US" sz="1200" b="1" dirty="0"/>
                <a:t>Power BI</a:t>
              </a:r>
            </a:p>
          </p:txBody>
        </p:sp>
      </p:grpSp>
      <p:cxnSp>
        <p:nvCxnSpPr>
          <p:cNvPr id="190" name="Elbow Connector 125">
            <a:extLst>
              <a:ext uri="{FF2B5EF4-FFF2-40B4-BE49-F238E27FC236}">
                <a16:creationId xmlns:a16="http://schemas.microsoft.com/office/drawing/2014/main" id="{B2304210-E27B-0BA2-060A-617EF0F0AE89}"/>
              </a:ext>
            </a:extLst>
          </p:cNvPr>
          <p:cNvCxnSpPr>
            <a:cxnSpLocks/>
            <a:stCxn id="18" idx="3"/>
            <a:endCxn id="27" idx="1"/>
          </p:cNvCxnSpPr>
          <p:nvPr/>
        </p:nvCxnSpPr>
        <p:spPr>
          <a:xfrm>
            <a:off x="6960219" y="2900180"/>
            <a:ext cx="1927040" cy="0"/>
          </a:xfrm>
          <a:prstGeom prst="straightConnector1">
            <a:avLst/>
          </a:prstGeom>
          <a:noFill/>
          <a:ln w="19050" cap="flat" cmpd="sng" algn="ctr">
            <a:solidFill>
              <a:srgbClr val="0F5E44"/>
            </a:solidFill>
            <a:prstDash val="solid"/>
            <a:miter lim="800000"/>
            <a:headEnd type="none"/>
            <a:tailEnd type="triangle"/>
          </a:ln>
          <a:effectLst/>
        </p:spPr>
      </p:cxnSp>
      <p:grpSp>
        <p:nvGrpSpPr>
          <p:cNvPr id="198" name="Group 197">
            <a:extLst>
              <a:ext uri="{FF2B5EF4-FFF2-40B4-BE49-F238E27FC236}">
                <a16:creationId xmlns:a16="http://schemas.microsoft.com/office/drawing/2014/main" id="{5272B9B5-98EA-960A-65AE-F2685BBC6513}"/>
              </a:ext>
            </a:extLst>
          </p:cNvPr>
          <p:cNvGrpSpPr/>
          <p:nvPr/>
        </p:nvGrpSpPr>
        <p:grpSpPr>
          <a:xfrm>
            <a:off x="11053523" y="3256203"/>
            <a:ext cx="867545" cy="704546"/>
            <a:chOff x="10960647" y="3256203"/>
            <a:chExt cx="867545" cy="704546"/>
          </a:xfrm>
        </p:grpSpPr>
        <p:pic>
          <p:nvPicPr>
            <p:cNvPr id="188" name="Graphic 187">
              <a:extLst>
                <a:ext uri="{FF2B5EF4-FFF2-40B4-BE49-F238E27FC236}">
                  <a16:creationId xmlns:a16="http://schemas.microsoft.com/office/drawing/2014/main" id="{47243DDA-8C08-2722-AA15-CAE0A509F42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051519" y="3256203"/>
              <a:ext cx="685800" cy="446460"/>
            </a:xfrm>
            <a:prstGeom prst="rect">
              <a:avLst/>
            </a:prstGeom>
          </p:spPr>
        </p:pic>
        <p:sp>
          <p:nvSpPr>
            <p:cNvPr id="196" name="TextBox 195">
              <a:extLst>
                <a:ext uri="{FF2B5EF4-FFF2-40B4-BE49-F238E27FC236}">
                  <a16:creationId xmlns:a16="http://schemas.microsoft.com/office/drawing/2014/main" id="{B700E97E-A69C-E16B-E2A3-99446F003389}"/>
                </a:ext>
              </a:extLst>
            </p:cNvPr>
            <p:cNvSpPr txBox="1"/>
            <p:nvPr/>
          </p:nvSpPr>
          <p:spPr>
            <a:xfrm>
              <a:off x="10960647" y="3683750"/>
              <a:ext cx="867545" cy="276999"/>
            </a:xfrm>
            <a:prstGeom prst="rect">
              <a:avLst/>
            </a:prstGeom>
            <a:noFill/>
          </p:spPr>
          <p:txBody>
            <a:bodyPr wrap="none" rtlCol="0">
              <a:spAutoFit/>
            </a:bodyPr>
            <a:lstStyle/>
            <a:p>
              <a:r>
                <a:rPr lang="en-US" sz="1200" b="1" dirty="0"/>
                <a:t>Analytics</a:t>
              </a:r>
            </a:p>
          </p:txBody>
        </p:sp>
      </p:grpSp>
      <p:grpSp>
        <p:nvGrpSpPr>
          <p:cNvPr id="199" name="Group 198">
            <a:extLst>
              <a:ext uri="{FF2B5EF4-FFF2-40B4-BE49-F238E27FC236}">
                <a16:creationId xmlns:a16="http://schemas.microsoft.com/office/drawing/2014/main" id="{9F2539B7-85A2-71CD-2BE1-38FB2820B0B1}"/>
              </a:ext>
            </a:extLst>
          </p:cNvPr>
          <p:cNvGrpSpPr/>
          <p:nvPr/>
        </p:nvGrpSpPr>
        <p:grpSpPr>
          <a:xfrm>
            <a:off x="10932496" y="2025613"/>
            <a:ext cx="1109599" cy="876133"/>
            <a:chOff x="10932496" y="2025613"/>
            <a:chExt cx="1109599" cy="876133"/>
          </a:xfrm>
        </p:grpSpPr>
        <p:pic>
          <p:nvPicPr>
            <p:cNvPr id="186" name="Graphic 185">
              <a:extLst>
                <a:ext uri="{FF2B5EF4-FFF2-40B4-BE49-F238E27FC236}">
                  <a16:creationId xmlns:a16="http://schemas.microsoft.com/office/drawing/2014/main" id="{5B2F2F4B-E520-4609-74C1-20B6287E5BD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144395" y="2025613"/>
              <a:ext cx="685800" cy="685800"/>
            </a:xfrm>
            <a:prstGeom prst="rect">
              <a:avLst/>
            </a:prstGeom>
          </p:spPr>
        </p:pic>
        <p:sp>
          <p:nvSpPr>
            <p:cNvPr id="197" name="TextBox 196">
              <a:extLst>
                <a:ext uri="{FF2B5EF4-FFF2-40B4-BE49-F238E27FC236}">
                  <a16:creationId xmlns:a16="http://schemas.microsoft.com/office/drawing/2014/main" id="{44466584-777E-9468-927A-17CBF0A7DE52}"/>
                </a:ext>
              </a:extLst>
            </p:cNvPr>
            <p:cNvSpPr txBox="1"/>
            <p:nvPr/>
          </p:nvSpPr>
          <p:spPr>
            <a:xfrm>
              <a:off x="10932496" y="2624747"/>
              <a:ext cx="1109599" cy="276999"/>
            </a:xfrm>
            <a:prstGeom prst="rect">
              <a:avLst/>
            </a:prstGeom>
            <a:noFill/>
          </p:spPr>
          <p:txBody>
            <a:bodyPr wrap="none" rtlCol="0">
              <a:spAutoFit/>
            </a:bodyPr>
            <a:lstStyle/>
            <a:p>
              <a:r>
                <a:rPr lang="en-US" sz="1200" b="1" dirty="0"/>
                <a:t>Applications</a:t>
              </a:r>
            </a:p>
          </p:txBody>
        </p:sp>
      </p:grpSp>
    </p:spTree>
    <p:extLst>
      <p:ext uri="{BB962C8B-B14F-4D97-AF65-F5344CB8AC3E}">
        <p14:creationId xmlns:p14="http://schemas.microsoft.com/office/powerpoint/2010/main" val="572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4F5AE3F-A178-A125-BB68-1B6957907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43900" y="959156"/>
            <a:ext cx="9304200" cy="5354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01819F53-B37D-A0F2-158D-05F519E751B5}"/>
              </a:ext>
            </a:extLst>
          </p:cNvPr>
          <p:cNvSpPr txBox="1">
            <a:spLocks/>
          </p:cNvSpPr>
          <p:nvPr/>
        </p:nvSpPr>
        <p:spPr>
          <a:xfrm>
            <a:off x="652463" y="346075"/>
            <a:ext cx="5923828" cy="56832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r>
              <a:rPr lang="en-US"/>
              <a:t>Microsoft Fabric</a:t>
            </a:r>
            <a:endParaRPr lang="en-US" dirty="0"/>
          </a:p>
        </p:txBody>
      </p:sp>
    </p:spTree>
    <p:extLst>
      <p:ext uri="{BB962C8B-B14F-4D97-AF65-F5344CB8AC3E}">
        <p14:creationId xmlns:p14="http://schemas.microsoft.com/office/powerpoint/2010/main" val="11920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29+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24</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25</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58</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237263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(12:20pm – 1:20pm)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6974</TotalTime>
  <Words>6741</Words>
  <Application>Microsoft Macintosh PowerPoint</Application>
  <PresentationFormat>Widescreen</PresentationFormat>
  <Paragraphs>720</Paragraphs>
  <Slides>59</Slides>
  <Notes>42</Notes>
  <HiddenSlides>40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59</vt:i4>
      </vt:variant>
    </vt:vector>
  </HeadingPairs>
  <TitlesOfParts>
    <vt:vector size="82" baseType="lpstr">
      <vt:lpstr>Aptos</vt: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Intelligent Data Platform Architecture Pattern</vt:lpstr>
      <vt:lpstr>Data Platform Architecture</vt:lpstr>
      <vt:lpstr>PowerPoint Presentation</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43</cp:revision>
  <dcterms:created xsi:type="dcterms:W3CDTF">2021-04-14T17:02:56Z</dcterms:created>
  <dcterms:modified xsi:type="dcterms:W3CDTF">2023-12-03T12:41:37Z</dcterms:modified>
</cp:coreProperties>
</file>